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69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50" r:id="rId38"/>
    <p:sldId id="351" r:id="rId39"/>
    <p:sldId id="352" r:id="rId40"/>
    <p:sldId id="353" r:id="rId41"/>
    <p:sldId id="354" r:id="rId42"/>
    <p:sldId id="355" r:id="rId43"/>
    <p:sldId id="356" r:id="rId44"/>
    <p:sldId id="357" r:id="rId45"/>
    <p:sldId id="358" r:id="rId46"/>
    <p:sldId id="359" r:id="rId47"/>
    <p:sldId id="360" r:id="rId48"/>
    <p:sldId id="361" r:id="rId49"/>
    <p:sldId id="362" r:id="rId50"/>
    <p:sldId id="363" r:id="rId51"/>
    <p:sldId id="364" r:id="rId52"/>
    <p:sldId id="365" r:id="rId53"/>
    <p:sldId id="366" r:id="rId54"/>
    <p:sldId id="367" r:id="rId55"/>
    <p:sldId id="368" r:id="rId56"/>
    <p:sldId id="370" r:id="rId57"/>
    <p:sldId id="371" r:id="rId58"/>
  </p:sldIdLst>
  <p:sldSz cx="9906000" cy="6858000" type="A4"/>
  <p:notesSz cx="9866313" cy="67357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B3E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4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C4790-5383-4D17-9863-ADE9533F31E3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92475" y="841375"/>
            <a:ext cx="3282950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A2C9-CAD4-4DE2-AC36-D9517E49C3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26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5A2C9-CAD4-4DE2-AC36-D9517E49C3A3}" type="slidenum">
              <a:rPr lang="es-ES" smtClean="0"/>
              <a:t>39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6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52400" y="-3475"/>
            <a:ext cx="10079888" cy="69342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-152400" y="3475"/>
            <a:ext cx="10079888" cy="6927250"/>
          </a:xfrm>
          <a:custGeom>
            <a:avLst/>
            <a:gdLst/>
            <a:ahLst/>
            <a:cxnLst/>
            <a:rect l="l" t="t" r="r" b="b"/>
            <a:pathLst>
              <a:path w="9217660" h="6858000">
                <a:moveTo>
                  <a:pt x="9217660" y="0"/>
                </a:moveTo>
                <a:lnTo>
                  <a:pt x="0" y="0"/>
                </a:lnTo>
                <a:lnTo>
                  <a:pt x="0" y="6858000"/>
                </a:lnTo>
                <a:lnTo>
                  <a:pt x="9217660" y="6858000"/>
                </a:lnTo>
                <a:lnTo>
                  <a:pt x="9217660" y="0"/>
                </a:lnTo>
                <a:close/>
              </a:path>
            </a:pathLst>
          </a:custGeom>
          <a:solidFill>
            <a:srgbClr val="8A1B3E">
              <a:alpha val="6392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31898" y="-3475"/>
            <a:ext cx="9937898" cy="6858000"/>
          </a:xfrm>
          <a:custGeom>
            <a:avLst/>
            <a:gdLst/>
            <a:ahLst/>
            <a:cxnLst/>
            <a:rect l="l" t="t" r="r" b="b"/>
            <a:pathLst>
              <a:path w="9217660" h="6858000">
                <a:moveTo>
                  <a:pt x="0" y="6858000"/>
                </a:moveTo>
                <a:lnTo>
                  <a:pt x="9217660" y="6858000"/>
                </a:lnTo>
                <a:lnTo>
                  <a:pt x="921766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2700">
            <a:solidFill>
              <a:srgbClr val="8A1B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206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AB86A277-578B-F491-AA96-B6CAA4D3CDF8}"/>
              </a:ext>
            </a:extLst>
          </p:cNvPr>
          <p:cNvGrpSpPr/>
          <p:nvPr userDrawn="1"/>
        </p:nvGrpSpPr>
        <p:grpSpPr>
          <a:xfrm>
            <a:off x="0" y="0"/>
            <a:ext cx="9911080" cy="7010400"/>
            <a:chOff x="-5080" y="-5080"/>
            <a:chExt cx="9230360" cy="6870700"/>
          </a:xfrm>
          <a:solidFill>
            <a:srgbClr val="B2B2B2">
              <a:alpha val="40000"/>
            </a:srgbClr>
          </a:solidFill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A822B7BA-EB3C-477F-C73B-7884CB3198CA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92176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217660" y="6858000"/>
                  </a:lnTo>
                  <a:lnTo>
                    <a:pt x="921766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90840201-018E-6BAF-2683-B4BD9A9C79D9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0" y="6858000"/>
                  </a:moveTo>
                  <a:lnTo>
                    <a:pt x="9217660" y="6858000"/>
                  </a:lnTo>
                  <a:lnTo>
                    <a:pt x="921766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62000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307777"/>
          </a:xfrm>
        </p:spPr>
        <p:txBody>
          <a:bodyPr lIns="0" tIns="0" rIns="0" bIns="0"/>
          <a:lstStyle>
            <a:lvl1pPr>
              <a:defRPr sz="2000" b="1" i="0" u="sng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grpSp>
        <p:nvGrpSpPr>
          <p:cNvPr id="10" name="object 6">
            <a:extLst>
              <a:ext uri="{FF2B5EF4-FFF2-40B4-BE49-F238E27FC236}">
                <a16:creationId xmlns:a16="http://schemas.microsoft.com/office/drawing/2014/main" id="{521968A5-C59E-AB5D-CBA8-CA05C55E5E88}"/>
              </a:ext>
            </a:extLst>
          </p:cNvPr>
          <p:cNvGrpSpPr/>
          <p:nvPr userDrawn="1"/>
        </p:nvGrpSpPr>
        <p:grpSpPr>
          <a:xfrm>
            <a:off x="209550" y="113982"/>
            <a:ext cx="9255760" cy="1117600"/>
            <a:chOff x="325120" y="248920"/>
            <a:chExt cx="9255760" cy="1117600"/>
          </a:xfrm>
        </p:grpSpPr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8BF922DB-EE3C-E627-06E8-91C349367567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9037701" y="1079500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BF038206-52FF-5E70-984A-0A16B105CE32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6" name="Holder 3">
            <a:extLst>
              <a:ext uri="{FF2B5EF4-FFF2-40B4-BE49-F238E27FC236}">
                <a16:creationId xmlns:a16="http://schemas.microsoft.com/office/drawing/2014/main" id="{3C98E117-E2FC-B1F6-B21F-E2F5C6E627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277635"/>
          </a:xfrm>
        </p:spPr>
        <p:txBody>
          <a:bodyPr lIns="0" tIns="0" rIns="0" bIns="0"/>
          <a:lstStyle>
            <a:lvl1pPr>
              <a:defRPr sz="20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E1374EF3-F205-6369-9E11-EECB3F66FC8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307777"/>
          </a:xfrm>
        </p:spPr>
        <p:txBody>
          <a:bodyPr lIns="0" tIns="0" rIns="0" bIns="0"/>
          <a:lstStyle>
            <a:lvl1pPr>
              <a:defRPr sz="2000" b="1" i="0" u="sng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38208D18-1244-97E6-8639-87514B9653FE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277635"/>
          </a:xfrm>
        </p:spPr>
        <p:txBody>
          <a:bodyPr lIns="0" tIns="0" rIns="0" bIns="0"/>
          <a:lstStyle>
            <a:lvl1pPr>
              <a:defRPr sz="20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AB86A277-578B-F491-AA96-B6CAA4D3CDF8}"/>
              </a:ext>
            </a:extLst>
          </p:cNvPr>
          <p:cNvGrpSpPr/>
          <p:nvPr userDrawn="1"/>
        </p:nvGrpSpPr>
        <p:grpSpPr>
          <a:xfrm>
            <a:off x="0" y="0"/>
            <a:ext cx="9911080" cy="7010400"/>
            <a:chOff x="-5080" y="-5080"/>
            <a:chExt cx="9230360" cy="6870700"/>
          </a:xfrm>
          <a:solidFill>
            <a:srgbClr val="B2B2B2">
              <a:alpha val="40000"/>
            </a:srgbClr>
          </a:solidFill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A822B7BA-EB3C-477F-C73B-7884CB3198CA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92176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217660" y="6858000"/>
                  </a:lnTo>
                  <a:lnTo>
                    <a:pt x="921766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90840201-018E-6BAF-2683-B4BD9A9C79D9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0" y="6858000"/>
                  </a:moveTo>
                  <a:lnTo>
                    <a:pt x="9217660" y="6858000"/>
                  </a:lnTo>
                  <a:lnTo>
                    <a:pt x="921766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62000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grpSp>
        <p:nvGrpSpPr>
          <p:cNvPr id="10" name="object 6">
            <a:extLst>
              <a:ext uri="{FF2B5EF4-FFF2-40B4-BE49-F238E27FC236}">
                <a16:creationId xmlns:a16="http://schemas.microsoft.com/office/drawing/2014/main" id="{521968A5-C59E-AB5D-CBA8-CA05C55E5E88}"/>
              </a:ext>
            </a:extLst>
          </p:cNvPr>
          <p:cNvGrpSpPr/>
          <p:nvPr userDrawn="1"/>
        </p:nvGrpSpPr>
        <p:grpSpPr>
          <a:xfrm>
            <a:off x="209550" y="113982"/>
            <a:ext cx="9255760" cy="1117600"/>
            <a:chOff x="325120" y="248920"/>
            <a:chExt cx="9255760" cy="1117600"/>
          </a:xfrm>
        </p:grpSpPr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8BF922DB-EE3C-E627-06E8-91C349367567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9037701" y="1079500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BF038206-52FF-5E70-984A-0A16B105CE32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6" name="Holder 3">
            <a:extLst>
              <a:ext uri="{FF2B5EF4-FFF2-40B4-BE49-F238E27FC236}">
                <a16:creationId xmlns:a16="http://schemas.microsoft.com/office/drawing/2014/main" id="{3C98E117-E2FC-B1F6-B21F-E2F5C6E627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4968670"/>
          </a:xfrm>
        </p:spPr>
        <p:txBody>
          <a:bodyPr lIns="0" tIns="0" rIns="0" bIns="0"/>
          <a:lstStyle>
            <a:lvl1pPr>
              <a:defRPr sz="16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4" name="Holder 3">
            <a:extLst>
              <a:ext uri="{FF2B5EF4-FFF2-40B4-BE49-F238E27FC236}">
                <a16:creationId xmlns:a16="http://schemas.microsoft.com/office/drawing/2014/main" id="{6AE60E3E-4DDF-594F-D445-5CE57FF8FBFE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4968670"/>
          </a:xfrm>
        </p:spPr>
        <p:txBody>
          <a:bodyPr lIns="0" tIns="0" rIns="0" bIns="0"/>
          <a:lstStyle>
            <a:lvl1pPr>
              <a:defRPr sz="16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390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AB86A277-578B-F491-AA96-B6CAA4D3CDF8}"/>
              </a:ext>
            </a:extLst>
          </p:cNvPr>
          <p:cNvGrpSpPr/>
          <p:nvPr userDrawn="1"/>
        </p:nvGrpSpPr>
        <p:grpSpPr>
          <a:xfrm>
            <a:off x="0" y="0"/>
            <a:ext cx="9911080" cy="7010400"/>
            <a:chOff x="-5080" y="-5080"/>
            <a:chExt cx="9230360" cy="6870700"/>
          </a:xfrm>
          <a:solidFill>
            <a:srgbClr val="B2B2B2">
              <a:alpha val="40000"/>
            </a:srgbClr>
          </a:solidFill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A822B7BA-EB3C-477F-C73B-7884CB3198CA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92176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217660" y="6858000"/>
                  </a:lnTo>
                  <a:lnTo>
                    <a:pt x="921766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90840201-018E-6BAF-2683-B4BD9A9C79D9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0" y="6858000"/>
                  </a:moveTo>
                  <a:lnTo>
                    <a:pt x="9217660" y="6858000"/>
                  </a:lnTo>
                  <a:lnTo>
                    <a:pt x="921766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62000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307777"/>
          </a:xfrm>
        </p:spPr>
        <p:txBody>
          <a:bodyPr lIns="0" tIns="0" rIns="0" bIns="0"/>
          <a:lstStyle>
            <a:lvl1pPr algn="ctr">
              <a:defRPr sz="2000" b="1" i="0" u="sng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grpSp>
        <p:nvGrpSpPr>
          <p:cNvPr id="10" name="object 6">
            <a:extLst>
              <a:ext uri="{FF2B5EF4-FFF2-40B4-BE49-F238E27FC236}">
                <a16:creationId xmlns:a16="http://schemas.microsoft.com/office/drawing/2014/main" id="{521968A5-C59E-AB5D-CBA8-CA05C55E5E88}"/>
              </a:ext>
            </a:extLst>
          </p:cNvPr>
          <p:cNvGrpSpPr/>
          <p:nvPr userDrawn="1"/>
        </p:nvGrpSpPr>
        <p:grpSpPr>
          <a:xfrm>
            <a:off x="209550" y="113982"/>
            <a:ext cx="9255760" cy="1117600"/>
            <a:chOff x="325120" y="248920"/>
            <a:chExt cx="9255760" cy="1117600"/>
          </a:xfrm>
        </p:grpSpPr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8BF922DB-EE3C-E627-06E8-91C349367567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9037701" y="1079500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BF038206-52FF-5E70-984A-0A16B105CE32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6" name="Holder 3">
            <a:extLst>
              <a:ext uri="{FF2B5EF4-FFF2-40B4-BE49-F238E27FC236}">
                <a16:creationId xmlns:a16="http://schemas.microsoft.com/office/drawing/2014/main" id="{3C98E117-E2FC-B1F6-B21F-E2F5C6E627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752600"/>
            <a:ext cx="4724400" cy="4972368"/>
          </a:xfrm>
        </p:spPr>
        <p:txBody>
          <a:bodyPr lIns="0" tIns="0" rIns="0" bIns="0"/>
          <a:lstStyle>
            <a:lvl1pPr>
              <a:defRPr sz="18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4" name="Holder 3">
            <a:extLst>
              <a:ext uri="{FF2B5EF4-FFF2-40B4-BE49-F238E27FC236}">
                <a16:creationId xmlns:a16="http://schemas.microsoft.com/office/drawing/2014/main" id="{6AE60E3E-4DDF-594F-D445-5CE57FF8FBFE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748902"/>
            <a:ext cx="4724400" cy="4972368"/>
          </a:xfrm>
        </p:spPr>
        <p:txBody>
          <a:bodyPr lIns="0" tIns="0" rIns="0" bIns="0"/>
          <a:lstStyle>
            <a:lvl1pPr>
              <a:defRPr sz="18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513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AB86A277-578B-F491-AA96-B6CAA4D3CDF8}"/>
              </a:ext>
            </a:extLst>
          </p:cNvPr>
          <p:cNvGrpSpPr/>
          <p:nvPr userDrawn="1"/>
        </p:nvGrpSpPr>
        <p:grpSpPr>
          <a:xfrm>
            <a:off x="0" y="0"/>
            <a:ext cx="9911080" cy="7010400"/>
            <a:chOff x="-5080" y="-5080"/>
            <a:chExt cx="9230360" cy="6870700"/>
          </a:xfrm>
          <a:solidFill>
            <a:srgbClr val="B2B2B2">
              <a:alpha val="40000"/>
            </a:srgbClr>
          </a:solidFill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A822B7BA-EB3C-477F-C73B-7884CB3198CA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92176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217660" y="6858000"/>
                  </a:lnTo>
                  <a:lnTo>
                    <a:pt x="921766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90840201-018E-6BAF-2683-B4BD9A9C79D9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0" y="6858000"/>
                  </a:moveTo>
                  <a:lnTo>
                    <a:pt x="9217660" y="6858000"/>
                  </a:lnTo>
                  <a:lnTo>
                    <a:pt x="921766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62000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307777"/>
          </a:xfrm>
        </p:spPr>
        <p:txBody>
          <a:bodyPr lIns="0" tIns="0" rIns="0" bIns="0"/>
          <a:lstStyle>
            <a:lvl1pPr algn="ctr">
              <a:defRPr sz="2000" b="1" i="0" u="sng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grpSp>
        <p:nvGrpSpPr>
          <p:cNvPr id="10" name="object 6">
            <a:extLst>
              <a:ext uri="{FF2B5EF4-FFF2-40B4-BE49-F238E27FC236}">
                <a16:creationId xmlns:a16="http://schemas.microsoft.com/office/drawing/2014/main" id="{521968A5-C59E-AB5D-CBA8-CA05C55E5E88}"/>
              </a:ext>
            </a:extLst>
          </p:cNvPr>
          <p:cNvGrpSpPr/>
          <p:nvPr userDrawn="1"/>
        </p:nvGrpSpPr>
        <p:grpSpPr>
          <a:xfrm>
            <a:off x="209550" y="113982"/>
            <a:ext cx="9255760" cy="1117600"/>
            <a:chOff x="325120" y="248920"/>
            <a:chExt cx="9255760" cy="1117600"/>
          </a:xfrm>
        </p:grpSpPr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8BF922DB-EE3C-E627-06E8-91C349367567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9037701" y="1079500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BF038206-52FF-5E70-984A-0A16B105CE32}"/>
                </a:ext>
              </a:extLst>
            </p:cNvPr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6" name="Holder 3">
            <a:extLst>
              <a:ext uri="{FF2B5EF4-FFF2-40B4-BE49-F238E27FC236}">
                <a16:creationId xmlns:a16="http://schemas.microsoft.com/office/drawing/2014/main" id="{3C98E117-E2FC-B1F6-B21F-E2F5C6E627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752600"/>
            <a:ext cx="4724400" cy="4972368"/>
          </a:xfrm>
        </p:spPr>
        <p:txBody>
          <a:bodyPr lIns="0" tIns="0" rIns="0" bIns="0"/>
          <a:lstStyle>
            <a:lvl1pPr>
              <a:defRPr sz="18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4" name="Holder 3">
            <a:extLst>
              <a:ext uri="{FF2B5EF4-FFF2-40B4-BE49-F238E27FC236}">
                <a16:creationId xmlns:a16="http://schemas.microsoft.com/office/drawing/2014/main" id="{6AE60E3E-4DDF-594F-D445-5CE57FF8FBFE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748902"/>
            <a:ext cx="4724400" cy="4972368"/>
          </a:xfrm>
        </p:spPr>
        <p:txBody>
          <a:bodyPr lIns="0" tIns="0" rIns="0" bIns="0"/>
          <a:lstStyle>
            <a:lvl1pPr>
              <a:defRPr sz="18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947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AB86A277-578B-F491-AA96-B6CAA4D3CDF8}"/>
              </a:ext>
            </a:extLst>
          </p:cNvPr>
          <p:cNvGrpSpPr/>
          <p:nvPr userDrawn="1"/>
        </p:nvGrpSpPr>
        <p:grpSpPr>
          <a:xfrm>
            <a:off x="0" y="0"/>
            <a:ext cx="9911080" cy="7010400"/>
            <a:chOff x="-5080" y="-5080"/>
            <a:chExt cx="9230360" cy="6870700"/>
          </a:xfrm>
          <a:solidFill>
            <a:srgbClr val="B2B2B2">
              <a:alpha val="40000"/>
            </a:srgbClr>
          </a:solidFill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A822B7BA-EB3C-477F-C73B-7884CB3198CA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92176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217660" y="6858000"/>
                  </a:lnTo>
                  <a:lnTo>
                    <a:pt x="921766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90840201-018E-6BAF-2683-B4BD9A9C79D9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0" y="6858000"/>
                  </a:moveTo>
                  <a:lnTo>
                    <a:pt x="9217660" y="6858000"/>
                  </a:lnTo>
                  <a:lnTo>
                    <a:pt x="921766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379" y="1328677"/>
            <a:ext cx="8795702" cy="307777"/>
          </a:xfrm>
        </p:spPr>
        <p:txBody>
          <a:bodyPr lIns="0" tIns="0" rIns="0" bIns="0"/>
          <a:lstStyle>
            <a:lvl1pPr algn="ctr">
              <a:defRPr sz="2000" b="1" i="0" u="sng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16" name="Holder 3">
            <a:extLst>
              <a:ext uri="{FF2B5EF4-FFF2-40B4-BE49-F238E27FC236}">
                <a16:creationId xmlns:a16="http://schemas.microsoft.com/office/drawing/2014/main" id="{3C98E117-E2FC-B1F6-B21F-E2F5C6E627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28600" y="1752600"/>
            <a:ext cx="9448800" cy="4972368"/>
          </a:xfrm>
        </p:spPr>
        <p:txBody>
          <a:bodyPr lIns="0" tIns="0" rIns="0" bIns="0"/>
          <a:lstStyle>
            <a:lvl1pPr>
              <a:defRPr sz="18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075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AB86A277-578B-F491-AA96-B6CAA4D3CDF8}"/>
              </a:ext>
            </a:extLst>
          </p:cNvPr>
          <p:cNvGrpSpPr/>
          <p:nvPr userDrawn="1"/>
        </p:nvGrpSpPr>
        <p:grpSpPr>
          <a:xfrm>
            <a:off x="0" y="0"/>
            <a:ext cx="9911080" cy="7010400"/>
            <a:chOff x="-5080" y="-5080"/>
            <a:chExt cx="9230360" cy="6870700"/>
          </a:xfrm>
          <a:solidFill>
            <a:srgbClr val="B2B2B2">
              <a:alpha val="40000"/>
            </a:srgbClr>
          </a:solidFill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A822B7BA-EB3C-477F-C73B-7884CB3198CA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92176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217660" y="6858000"/>
                  </a:lnTo>
                  <a:lnTo>
                    <a:pt x="921766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90840201-018E-6BAF-2683-B4BD9A9C79D9}"/>
                </a:ext>
              </a:extLst>
            </p:cNvPr>
            <p:cNvSpPr/>
            <p:nvPr/>
          </p:nvSpPr>
          <p:spPr>
            <a:xfrm>
              <a:off x="1269" y="1269"/>
              <a:ext cx="9217660" cy="6858000"/>
            </a:xfrm>
            <a:custGeom>
              <a:avLst/>
              <a:gdLst/>
              <a:ahLst/>
              <a:cxnLst/>
              <a:rect l="l" t="t" r="r" b="b"/>
              <a:pathLst>
                <a:path w="9217660" h="6858000">
                  <a:moveTo>
                    <a:pt x="0" y="6858000"/>
                  </a:moveTo>
                  <a:lnTo>
                    <a:pt x="9217660" y="6858000"/>
                  </a:lnTo>
                  <a:lnTo>
                    <a:pt x="921766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Holder 3">
            <a:extLst>
              <a:ext uri="{FF2B5EF4-FFF2-40B4-BE49-F238E27FC236}">
                <a16:creationId xmlns:a16="http://schemas.microsoft.com/office/drawing/2014/main" id="{3C98E117-E2FC-B1F6-B21F-E2F5C6E627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7200" y="1432560"/>
            <a:ext cx="4191000" cy="4526280"/>
          </a:xfrm>
        </p:spPr>
        <p:txBody>
          <a:bodyPr lIns="0" tIns="0" rIns="0" bIns="0"/>
          <a:lstStyle>
            <a:lvl1pPr algn="r">
              <a:defRPr sz="3200" b="0" i="0" u="none">
                <a:solidFill>
                  <a:srgbClr val="8A1B3E"/>
                </a:solidFill>
                <a:latin typeface="+mn-lt"/>
                <a:cs typeface="Tahom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154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839C4-D558-62B6-A638-0C67F9B63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7836173-6BC8-E02E-7EB7-292A32204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501CB7-C1CA-CEAE-7FA6-E83586E3892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1DCE7F-2F6C-3B6D-332D-31D1B9C73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" y="0"/>
            <a:ext cx="9905824" cy="685047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69" y="1269"/>
            <a:ext cx="9903462" cy="6858000"/>
          </a:xfrm>
          <a:custGeom>
            <a:avLst/>
            <a:gdLst/>
            <a:ahLst/>
            <a:cxnLst/>
            <a:rect l="l" t="t" r="r" b="b"/>
            <a:pathLst>
              <a:path w="9217660" h="6858000">
                <a:moveTo>
                  <a:pt x="9217660" y="0"/>
                </a:moveTo>
                <a:lnTo>
                  <a:pt x="0" y="0"/>
                </a:lnTo>
                <a:lnTo>
                  <a:pt x="0" y="6858000"/>
                </a:lnTo>
                <a:lnTo>
                  <a:pt x="9217660" y="6858000"/>
                </a:lnTo>
                <a:lnTo>
                  <a:pt x="9217660" y="0"/>
                </a:lnTo>
                <a:close/>
              </a:path>
            </a:pathLst>
          </a:custGeom>
          <a:solidFill>
            <a:srgbClr val="8A1B3E">
              <a:alpha val="6392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69" y="1269"/>
            <a:ext cx="9217660" cy="6858000"/>
          </a:xfrm>
          <a:custGeom>
            <a:avLst/>
            <a:gdLst/>
            <a:ahLst/>
            <a:cxnLst/>
            <a:rect l="l" t="t" r="r" b="b"/>
            <a:pathLst>
              <a:path w="9217660" h="6858000">
                <a:moveTo>
                  <a:pt x="0" y="6858000"/>
                </a:moveTo>
                <a:lnTo>
                  <a:pt x="9217660" y="6858000"/>
                </a:lnTo>
                <a:lnTo>
                  <a:pt x="921766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2700">
            <a:solidFill>
              <a:srgbClr val="8A1B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5" y="0"/>
            <a:ext cx="9905824" cy="685047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1640" y="113982"/>
            <a:ext cx="8983345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9750" y="1483042"/>
            <a:ext cx="6005830" cy="1855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  <p:sldLayoutId id="2147483669" r:id="rId5"/>
    <p:sldLayoutId id="2147483670" r:id="rId6"/>
    <p:sldLayoutId id="2147483671" r:id="rId7"/>
    <p:sldLayoutId id="2147483672" r:id="rId8"/>
    <p:sldLayoutId id="2147483663" r:id="rId9"/>
    <p:sldLayoutId id="2147483668" r:id="rId10"/>
    <p:sldLayoutId id="2147483664" r:id="rId11"/>
    <p:sldLayoutId id="2147483665" r:id="rId1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7620"/>
            <a:ext cx="9906000" cy="6865620"/>
            <a:chOff x="-5080" y="-5080"/>
            <a:chExt cx="9812020" cy="68656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5679" y="5078"/>
              <a:ext cx="6271260" cy="684783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9" y="1269"/>
              <a:ext cx="3535679" cy="6852920"/>
            </a:xfrm>
            <a:custGeom>
              <a:avLst/>
              <a:gdLst/>
              <a:ahLst/>
              <a:cxnLst/>
              <a:rect l="l" t="t" r="r" b="b"/>
              <a:pathLst>
                <a:path w="3535679" h="6852920">
                  <a:moveTo>
                    <a:pt x="3535679" y="0"/>
                  </a:moveTo>
                  <a:lnTo>
                    <a:pt x="0" y="0"/>
                  </a:lnTo>
                  <a:lnTo>
                    <a:pt x="0" y="6852920"/>
                  </a:lnTo>
                  <a:lnTo>
                    <a:pt x="3535679" y="6852920"/>
                  </a:lnTo>
                  <a:lnTo>
                    <a:pt x="3535679" y="0"/>
                  </a:lnTo>
                  <a:close/>
                </a:path>
              </a:pathLst>
            </a:custGeom>
            <a:solidFill>
              <a:srgbClr val="8A1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69" y="1269"/>
              <a:ext cx="3535679" cy="6852920"/>
            </a:xfrm>
            <a:custGeom>
              <a:avLst/>
              <a:gdLst/>
              <a:ahLst/>
              <a:cxnLst/>
              <a:rect l="l" t="t" r="r" b="b"/>
              <a:pathLst>
                <a:path w="3535679" h="6852920">
                  <a:moveTo>
                    <a:pt x="0" y="6852920"/>
                  </a:moveTo>
                  <a:lnTo>
                    <a:pt x="3535679" y="6852920"/>
                  </a:lnTo>
                  <a:lnTo>
                    <a:pt x="3535679" y="0"/>
                  </a:lnTo>
                  <a:lnTo>
                    <a:pt x="0" y="0"/>
                  </a:lnTo>
                  <a:lnTo>
                    <a:pt x="0" y="6852920"/>
                  </a:lnTo>
                  <a:close/>
                </a:path>
              </a:pathLst>
            </a:custGeom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7177" y="1829752"/>
            <a:ext cx="3037840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5080" indent="-93980">
              <a:lnSpc>
                <a:spcPct val="100000"/>
              </a:lnSpc>
              <a:spcBef>
                <a:spcPts val="100"/>
              </a:spcBef>
            </a:pPr>
            <a:r>
              <a:rPr sz="5400" spc="-10" dirty="0"/>
              <a:t>Memoria 202</a:t>
            </a:r>
            <a:r>
              <a:rPr lang="es-ES" sz="5400" spc="-10" dirty="0"/>
              <a:t>3</a:t>
            </a:r>
            <a:r>
              <a:rPr sz="5400" spc="-10" dirty="0"/>
              <a:t>-</a:t>
            </a:r>
            <a:r>
              <a:rPr sz="5400" spc="-25" dirty="0"/>
              <a:t>2</a:t>
            </a:r>
            <a:r>
              <a:rPr lang="es-ES" sz="5400" spc="-25" dirty="0"/>
              <a:t>4</a:t>
            </a:r>
            <a:endParaRPr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1883092"/>
            <a:ext cx="3456940" cy="35266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b="1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Calendarios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85"/>
              </a:spcBef>
            </a:pP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Presidente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Joaquín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Iglesias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Secretario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spcBef>
                <a:spcPts val="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 err="1">
                <a:solidFill>
                  <a:srgbClr val="FFFFFF"/>
                </a:solidFill>
                <a:latin typeface="+mn-lt"/>
                <a:cs typeface="Tahoma"/>
              </a:rPr>
              <a:t>Tarrat</a:t>
            </a:r>
            <a:endParaRPr lang="es-ES" sz="2000" spc="-1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spcBef>
                <a:spcPts val="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endParaRPr sz="2000" dirty="0">
              <a:latin typeface="+mn-lt"/>
              <a:cs typeface="Tahoma"/>
            </a:endParaRPr>
          </a:p>
          <a:p>
            <a:pPr marL="108585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Vocales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Rodríguez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Jorge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Mendieta</a:t>
            </a:r>
            <a:endParaRPr sz="20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75920" y="190500"/>
            <a:ext cx="5905500" cy="1168400"/>
            <a:chOff x="375920" y="190500"/>
            <a:chExt cx="5905500" cy="1168400"/>
          </a:xfrm>
        </p:grpSpPr>
        <p:sp>
          <p:nvSpPr>
            <p:cNvPr id="7" name="object 7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5679058" y="0"/>
                  </a:moveTo>
                  <a:lnTo>
                    <a:pt x="188391" y="0"/>
                  </a:lnTo>
                  <a:lnTo>
                    <a:pt x="138307" y="6728"/>
                  </a:lnTo>
                  <a:lnTo>
                    <a:pt x="93304" y="25715"/>
                  </a:lnTo>
                  <a:lnTo>
                    <a:pt x="55176" y="55165"/>
                  </a:lnTo>
                  <a:lnTo>
                    <a:pt x="25719" y="93283"/>
                  </a:lnTo>
                  <a:lnTo>
                    <a:pt x="6729" y="138274"/>
                  </a:lnTo>
                  <a:lnTo>
                    <a:pt x="0" y="188340"/>
                  </a:lnTo>
                  <a:lnTo>
                    <a:pt x="0" y="941959"/>
                  </a:lnTo>
                  <a:lnTo>
                    <a:pt x="6729" y="992025"/>
                  </a:lnTo>
                  <a:lnTo>
                    <a:pt x="25719" y="1037016"/>
                  </a:lnTo>
                  <a:lnTo>
                    <a:pt x="55176" y="1075134"/>
                  </a:lnTo>
                  <a:lnTo>
                    <a:pt x="93304" y="1104584"/>
                  </a:lnTo>
                  <a:lnTo>
                    <a:pt x="138307" y="1123571"/>
                  </a:lnTo>
                  <a:lnTo>
                    <a:pt x="188391" y="1130300"/>
                  </a:lnTo>
                  <a:lnTo>
                    <a:pt x="5679058" y="1130300"/>
                  </a:lnTo>
                  <a:lnTo>
                    <a:pt x="5729125" y="1123571"/>
                  </a:lnTo>
                  <a:lnTo>
                    <a:pt x="5774116" y="1104584"/>
                  </a:lnTo>
                  <a:lnTo>
                    <a:pt x="5812234" y="1075134"/>
                  </a:lnTo>
                  <a:lnTo>
                    <a:pt x="5841684" y="1037016"/>
                  </a:lnTo>
                  <a:lnTo>
                    <a:pt x="5860671" y="992025"/>
                  </a:lnTo>
                  <a:lnTo>
                    <a:pt x="5867400" y="941959"/>
                  </a:lnTo>
                  <a:lnTo>
                    <a:pt x="5867400" y="188340"/>
                  </a:lnTo>
                  <a:lnTo>
                    <a:pt x="5860671" y="138274"/>
                  </a:lnTo>
                  <a:lnTo>
                    <a:pt x="5841684" y="93283"/>
                  </a:lnTo>
                  <a:lnTo>
                    <a:pt x="5812234" y="55165"/>
                  </a:lnTo>
                  <a:lnTo>
                    <a:pt x="5774116" y="25715"/>
                  </a:lnTo>
                  <a:lnTo>
                    <a:pt x="5729125" y="6728"/>
                  </a:lnTo>
                  <a:lnTo>
                    <a:pt x="5679058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0" y="188340"/>
                  </a:moveTo>
                  <a:lnTo>
                    <a:pt x="6729" y="138274"/>
                  </a:lnTo>
                  <a:lnTo>
                    <a:pt x="25719" y="93283"/>
                  </a:lnTo>
                  <a:lnTo>
                    <a:pt x="55176" y="55165"/>
                  </a:lnTo>
                  <a:lnTo>
                    <a:pt x="93304" y="25715"/>
                  </a:lnTo>
                  <a:lnTo>
                    <a:pt x="138307" y="6728"/>
                  </a:lnTo>
                  <a:lnTo>
                    <a:pt x="188391" y="0"/>
                  </a:lnTo>
                  <a:lnTo>
                    <a:pt x="5679058" y="0"/>
                  </a:lnTo>
                  <a:lnTo>
                    <a:pt x="5729125" y="6728"/>
                  </a:lnTo>
                  <a:lnTo>
                    <a:pt x="5774116" y="25715"/>
                  </a:lnTo>
                  <a:lnTo>
                    <a:pt x="5812234" y="55165"/>
                  </a:lnTo>
                  <a:lnTo>
                    <a:pt x="5841684" y="93283"/>
                  </a:lnTo>
                  <a:lnTo>
                    <a:pt x="5860671" y="138274"/>
                  </a:lnTo>
                  <a:lnTo>
                    <a:pt x="5867400" y="188340"/>
                  </a:lnTo>
                  <a:lnTo>
                    <a:pt x="5867400" y="941959"/>
                  </a:lnTo>
                  <a:lnTo>
                    <a:pt x="5860671" y="992025"/>
                  </a:lnTo>
                  <a:lnTo>
                    <a:pt x="5841684" y="1037016"/>
                  </a:lnTo>
                  <a:lnTo>
                    <a:pt x="5812234" y="1075134"/>
                  </a:lnTo>
                  <a:lnTo>
                    <a:pt x="5774116" y="1104584"/>
                  </a:lnTo>
                  <a:lnTo>
                    <a:pt x="5729125" y="1123571"/>
                  </a:lnTo>
                  <a:lnTo>
                    <a:pt x="5679058" y="1130300"/>
                  </a:lnTo>
                  <a:lnTo>
                    <a:pt x="188391" y="1130300"/>
                  </a:lnTo>
                  <a:lnTo>
                    <a:pt x="138307" y="1123571"/>
                  </a:lnTo>
                  <a:lnTo>
                    <a:pt x="93304" y="1104584"/>
                  </a:lnTo>
                  <a:lnTo>
                    <a:pt x="55176" y="1075134"/>
                  </a:lnTo>
                  <a:lnTo>
                    <a:pt x="25719" y="1037016"/>
                  </a:lnTo>
                  <a:lnTo>
                    <a:pt x="6729" y="992025"/>
                  </a:lnTo>
                  <a:lnTo>
                    <a:pt x="0" y="941959"/>
                  </a:lnTo>
                  <a:lnTo>
                    <a:pt x="0" y="1883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527367" y="260350"/>
            <a:ext cx="8983663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+mj-lt"/>
                <a:cs typeface="Arial Narrow"/>
              </a:rPr>
              <a:t>COMITÉS</a:t>
            </a:r>
            <a:r>
              <a:rPr sz="6600" b="0" spc="335" dirty="0">
                <a:latin typeface="+mj-lt"/>
                <a:cs typeface="Arial Narrow"/>
              </a:rPr>
              <a:t> </a:t>
            </a:r>
            <a:r>
              <a:rPr sz="6600" b="0" spc="65" dirty="0">
                <a:latin typeface="+mj-lt"/>
                <a:cs typeface="Arial Narrow"/>
              </a:rPr>
              <a:t>(VI)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55499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6925" y="1447339"/>
            <a:ext cx="6720205" cy="48859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Absolutos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spcBef>
                <a:spcPts val="288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José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Sánchez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Pato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(presidente)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Carmen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Heras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Calderón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2000" spc="-55" dirty="0">
                <a:solidFill>
                  <a:srgbClr val="FFFFFF"/>
                </a:solidFill>
                <a:latin typeface="+mn-lt"/>
                <a:cs typeface="Tahoma"/>
              </a:rPr>
              <a:t>Javier Paris</a:t>
            </a:r>
          </a:p>
          <a:p>
            <a:pPr marL="118745" indent="-114300">
              <a:lnSpc>
                <a:spcPct val="100000"/>
              </a:lnSpc>
              <a:buSzPct val="95833"/>
              <a:buFont typeface="Arial"/>
              <a:buChar char="•"/>
              <a:tabLst>
                <a:tab pos="118745" algn="l"/>
              </a:tabLst>
            </a:pPr>
            <a:r>
              <a:rPr lang="es-ES" sz="2000" spc="-55" dirty="0">
                <a:solidFill>
                  <a:srgbClr val="FFFFFF"/>
                </a:solidFill>
                <a:latin typeface="+mn-lt"/>
                <a:cs typeface="Tahoma"/>
              </a:rPr>
              <a:t>D. Alvaro Prieto</a:t>
            </a:r>
          </a:p>
          <a:p>
            <a:pPr marL="12700">
              <a:lnSpc>
                <a:spcPct val="100000"/>
              </a:lnSpc>
              <a:spcBef>
                <a:spcPts val="2885"/>
              </a:spcBef>
            </a:pPr>
            <a:r>
              <a:rPr sz="2000" b="1" dirty="0" err="1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b="1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b="1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en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Silla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Presidenta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Maribel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Rivas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85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b="1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b="1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Playa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Rafael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Harto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Hoyo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.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Nicola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Espósito</a:t>
            </a:r>
            <a:endParaRPr sz="2000" dirty="0">
              <a:latin typeface="+mn-lt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75920" y="190500"/>
            <a:ext cx="5905500" cy="1168400"/>
            <a:chOff x="375920" y="190500"/>
            <a:chExt cx="5905500" cy="1168400"/>
          </a:xfrm>
        </p:grpSpPr>
        <p:sp>
          <p:nvSpPr>
            <p:cNvPr id="8" name="object 8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5679058" y="0"/>
                  </a:moveTo>
                  <a:lnTo>
                    <a:pt x="188391" y="0"/>
                  </a:lnTo>
                  <a:lnTo>
                    <a:pt x="138307" y="6728"/>
                  </a:lnTo>
                  <a:lnTo>
                    <a:pt x="93304" y="25715"/>
                  </a:lnTo>
                  <a:lnTo>
                    <a:pt x="55176" y="55165"/>
                  </a:lnTo>
                  <a:lnTo>
                    <a:pt x="25719" y="93283"/>
                  </a:lnTo>
                  <a:lnTo>
                    <a:pt x="6729" y="138274"/>
                  </a:lnTo>
                  <a:lnTo>
                    <a:pt x="0" y="188340"/>
                  </a:lnTo>
                  <a:lnTo>
                    <a:pt x="0" y="941959"/>
                  </a:lnTo>
                  <a:lnTo>
                    <a:pt x="6729" y="992025"/>
                  </a:lnTo>
                  <a:lnTo>
                    <a:pt x="25719" y="1037016"/>
                  </a:lnTo>
                  <a:lnTo>
                    <a:pt x="55176" y="1075134"/>
                  </a:lnTo>
                  <a:lnTo>
                    <a:pt x="93304" y="1104584"/>
                  </a:lnTo>
                  <a:lnTo>
                    <a:pt x="138307" y="1123571"/>
                  </a:lnTo>
                  <a:lnTo>
                    <a:pt x="188391" y="1130300"/>
                  </a:lnTo>
                  <a:lnTo>
                    <a:pt x="5679058" y="1130300"/>
                  </a:lnTo>
                  <a:lnTo>
                    <a:pt x="5729125" y="1123571"/>
                  </a:lnTo>
                  <a:lnTo>
                    <a:pt x="5774116" y="1104584"/>
                  </a:lnTo>
                  <a:lnTo>
                    <a:pt x="5812234" y="1075134"/>
                  </a:lnTo>
                  <a:lnTo>
                    <a:pt x="5841684" y="1037016"/>
                  </a:lnTo>
                  <a:lnTo>
                    <a:pt x="5860671" y="992025"/>
                  </a:lnTo>
                  <a:lnTo>
                    <a:pt x="5867400" y="941959"/>
                  </a:lnTo>
                  <a:lnTo>
                    <a:pt x="5867400" y="188340"/>
                  </a:lnTo>
                  <a:lnTo>
                    <a:pt x="5860671" y="138274"/>
                  </a:lnTo>
                  <a:lnTo>
                    <a:pt x="5841684" y="93283"/>
                  </a:lnTo>
                  <a:lnTo>
                    <a:pt x="5812234" y="55165"/>
                  </a:lnTo>
                  <a:lnTo>
                    <a:pt x="5774116" y="25715"/>
                  </a:lnTo>
                  <a:lnTo>
                    <a:pt x="5729125" y="6728"/>
                  </a:lnTo>
                  <a:lnTo>
                    <a:pt x="5679058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0" y="188340"/>
                  </a:moveTo>
                  <a:lnTo>
                    <a:pt x="6729" y="138274"/>
                  </a:lnTo>
                  <a:lnTo>
                    <a:pt x="25719" y="93283"/>
                  </a:lnTo>
                  <a:lnTo>
                    <a:pt x="55176" y="55165"/>
                  </a:lnTo>
                  <a:lnTo>
                    <a:pt x="93304" y="25715"/>
                  </a:lnTo>
                  <a:lnTo>
                    <a:pt x="138307" y="6728"/>
                  </a:lnTo>
                  <a:lnTo>
                    <a:pt x="188391" y="0"/>
                  </a:lnTo>
                  <a:lnTo>
                    <a:pt x="5679058" y="0"/>
                  </a:lnTo>
                  <a:lnTo>
                    <a:pt x="5729125" y="6728"/>
                  </a:lnTo>
                  <a:lnTo>
                    <a:pt x="5774116" y="25715"/>
                  </a:lnTo>
                  <a:lnTo>
                    <a:pt x="5812234" y="55165"/>
                  </a:lnTo>
                  <a:lnTo>
                    <a:pt x="5841684" y="93283"/>
                  </a:lnTo>
                  <a:lnTo>
                    <a:pt x="5860671" y="138274"/>
                  </a:lnTo>
                  <a:lnTo>
                    <a:pt x="5867400" y="188340"/>
                  </a:lnTo>
                  <a:lnTo>
                    <a:pt x="5867400" y="941959"/>
                  </a:lnTo>
                  <a:lnTo>
                    <a:pt x="5860671" y="992025"/>
                  </a:lnTo>
                  <a:lnTo>
                    <a:pt x="5841684" y="1037016"/>
                  </a:lnTo>
                  <a:lnTo>
                    <a:pt x="5812234" y="1075134"/>
                  </a:lnTo>
                  <a:lnTo>
                    <a:pt x="5774116" y="1104584"/>
                  </a:lnTo>
                  <a:lnTo>
                    <a:pt x="5729125" y="1123571"/>
                  </a:lnTo>
                  <a:lnTo>
                    <a:pt x="5679058" y="1130300"/>
                  </a:lnTo>
                  <a:lnTo>
                    <a:pt x="188391" y="1130300"/>
                  </a:lnTo>
                  <a:lnTo>
                    <a:pt x="138307" y="1123571"/>
                  </a:lnTo>
                  <a:lnTo>
                    <a:pt x="93304" y="1104584"/>
                  </a:lnTo>
                  <a:lnTo>
                    <a:pt x="55176" y="1075134"/>
                  </a:lnTo>
                  <a:lnTo>
                    <a:pt x="25719" y="1037016"/>
                  </a:lnTo>
                  <a:lnTo>
                    <a:pt x="6729" y="992025"/>
                  </a:lnTo>
                  <a:lnTo>
                    <a:pt x="0" y="941959"/>
                  </a:lnTo>
                  <a:lnTo>
                    <a:pt x="0" y="1883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 idx="4294967295"/>
          </p:nvPr>
        </p:nvSpPr>
        <p:spPr>
          <a:xfrm>
            <a:off x="609600" y="258762"/>
            <a:ext cx="4786313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Arial Narrow"/>
                <a:cs typeface="Arial Narrow"/>
              </a:rPr>
              <a:t>COMITÉS</a:t>
            </a:r>
            <a:r>
              <a:rPr sz="6600" b="0" spc="335" dirty="0">
                <a:latin typeface="Arial Narrow"/>
                <a:cs typeface="Arial Narrow"/>
              </a:rPr>
              <a:t> </a:t>
            </a:r>
            <a:r>
              <a:rPr sz="6600" b="0" spc="50" dirty="0">
                <a:latin typeface="Arial Narrow"/>
                <a:cs typeface="Arial Narrow"/>
              </a:rPr>
              <a:t>(VII)</a:t>
            </a:r>
            <a:endParaRPr sz="6600" b="0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9157" y="2585084"/>
            <a:ext cx="5967095" cy="2667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Juez</a:t>
            </a:r>
            <a:r>
              <a:rPr sz="2000" b="1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Único</a:t>
            </a:r>
            <a:r>
              <a:rPr sz="2000" b="1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b="1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Competición</a:t>
            </a:r>
            <a:r>
              <a:rPr sz="2000" b="1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b="1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Disciplina</a:t>
            </a:r>
            <a:endParaRPr sz="2000" dirty="0">
              <a:latin typeface="+mn-lt"/>
              <a:cs typeface="Tahoma"/>
            </a:endParaRPr>
          </a:p>
          <a:p>
            <a:pPr marL="118745" indent="-114300">
              <a:lnSpc>
                <a:spcPct val="100000"/>
              </a:lnSpc>
              <a:spcBef>
                <a:spcPts val="2880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Jaime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Fraile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Martín</a:t>
            </a:r>
            <a:endParaRPr sz="2000" dirty="0">
              <a:latin typeface="+mn-lt"/>
              <a:cs typeface="Tahoma"/>
            </a:endParaRPr>
          </a:p>
          <a:p>
            <a:pPr>
              <a:lnSpc>
                <a:spcPct val="100000"/>
              </a:lnSpc>
              <a:spcBef>
                <a:spcPts val="2865"/>
              </a:spcBef>
            </a:pP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Juez</a:t>
            </a:r>
            <a:r>
              <a:rPr sz="2000" b="1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Único</a:t>
            </a:r>
            <a:r>
              <a:rPr sz="2000" b="1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b="1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Apelación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85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.</a:t>
            </a:r>
            <a:r>
              <a:rPr sz="2000" b="1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Borja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Osés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Martín</a:t>
            </a:r>
            <a:endParaRPr sz="20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34340" y="88900"/>
            <a:ext cx="7078980" cy="2077720"/>
            <a:chOff x="434340" y="88900"/>
            <a:chExt cx="7078980" cy="2077720"/>
          </a:xfrm>
        </p:grpSpPr>
        <p:sp>
          <p:nvSpPr>
            <p:cNvPr id="7" name="object 7"/>
            <p:cNvSpPr/>
            <p:nvPr/>
          </p:nvSpPr>
          <p:spPr>
            <a:xfrm>
              <a:off x="453390" y="107950"/>
              <a:ext cx="7040880" cy="2039620"/>
            </a:xfrm>
            <a:custGeom>
              <a:avLst/>
              <a:gdLst/>
              <a:ahLst/>
              <a:cxnLst/>
              <a:rect l="l" t="t" r="r" b="b"/>
              <a:pathLst>
                <a:path w="7040880" h="2039620">
                  <a:moveTo>
                    <a:pt x="6700901" y="0"/>
                  </a:moveTo>
                  <a:lnTo>
                    <a:pt x="339940" y="0"/>
                  </a:lnTo>
                  <a:lnTo>
                    <a:pt x="293812" y="3102"/>
                  </a:lnTo>
                  <a:lnTo>
                    <a:pt x="249571" y="12139"/>
                  </a:lnTo>
                  <a:lnTo>
                    <a:pt x="207620" y="26707"/>
                  </a:lnTo>
                  <a:lnTo>
                    <a:pt x="168366" y="46402"/>
                  </a:lnTo>
                  <a:lnTo>
                    <a:pt x="132213" y="70818"/>
                  </a:lnTo>
                  <a:lnTo>
                    <a:pt x="99566" y="99552"/>
                  </a:lnTo>
                  <a:lnTo>
                    <a:pt x="70830" y="132199"/>
                  </a:lnTo>
                  <a:lnTo>
                    <a:pt x="46411" y="168354"/>
                  </a:lnTo>
                  <a:lnTo>
                    <a:pt x="26714" y="207615"/>
                  </a:lnTo>
                  <a:lnTo>
                    <a:pt x="12143" y="249575"/>
                  </a:lnTo>
                  <a:lnTo>
                    <a:pt x="3103" y="293831"/>
                  </a:lnTo>
                  <a:lnTo>
                    <a:pt x="0" y="339978"/>
                  </a:lnTo>
                  <a:lnTo>
                    <a:pt x="0" y="1699640"/>
                  </a:lnTo>
                  <a:lnTo>
                    <a:pt x="3103" y="1745788"/>
                  </a:lnTo>
                  <a:lnTo>
                    <a:pt x="12143" y="1790044"/>
                  </a:lnTo>
                  <a:lnTo>
                    <a:pt x="26714" y="1832004"/>
                  </a:lnTo>
                  <a:lnTo>
                    <a:pt x="46411" y="1871265"/>
                  </a:lnTo>
                  <a:lnTo>
                    <a:pt x="70830" y="1907420"/>
                  </a:lnTo>
                  <a:lnTo>
                    <a:pt x="99566" y="1940067"/>
                  </a:lnTo>
                  <a:lnTo>
                    <a:pt x="132213" y="1968801"/>
                  </a:lnTo>
                  <a:lnTo>
                    <a:pt x="168366" y="1993217"/>
                  </a:lnTo>
                  <a:lnTo>
                    <a:pt x="207620" y="2012912"/>
                  </a:lnTo>
                  <a:lnTo>
                    <a:pt x="249571" y="2027480"/>
                  </a:lnTo>
                  <a:lnTo>
                    <a:pt x="293812" y="2036517"/>
                  </a:lnTo>
                  <a:lnTo>
                    <a:pt x="339940" y="2039620"/>
                  </a:lnTo>
                  <a:lnTo>
                    <a:pt x="6700901" y="2039620"/>
                  </a:lnTo>
                  <a:lnTo>
                    <a:pt x="6747048" y="2036517"/>
                  </a:lnTo>
                  <a:lnTo>
                    <a:pt x="6791304" y="2027480"/>
                  </a:lnTo>
                  <a:lnTo>
                    <a:pt x="6833264" y="2012912"/>
                  </a:lnTo>
                  <a:lnTo>
                    <a:pt x="6872525" y="1993217"/>
                  </a:lnTo>
                  <a:lnTo>
                    <a:pt x="6908680" y="1968801"/>
                  </a:lnTo>
                  <a:lnTo>
                    <a:pt x="6941327" y="1940067"/>
                  </a:lnTo>
                  <a:lnTo>
                    <a:pt x="6970061" y="1907420"/>
                  </a:lnTo>
                  <a:lnTo>
                    <a:pt x="6994477" y="1871265"/>
                  </a:lnTo>
                  <a:lnTo>
                    <a:pt x="7014172" y="1832004"/>
                  </a:lnTo>
                  <a:lnTo>
                    <a:pt x="7028740" y="1790044"/>
                  </a:lnTo>
                  <a:lnTo>
                    <a:pt x="7037777" y="1745788"/>
                  </a:lnTo>
                  <a:lnTo>
                    <a:pt x="7040880" y="1699640"/>
                  </a:lnTo>
                  <a:lnTo>
                    <a:pt x="7040880" y="339978"/>
                  </a:lnTo>
                  <a:lnTo>
                    <a:pt x="7037777" y="293831"/>
                  </a:lnTo>
                  <a:lnTo>
                    <a:pt x="7028740" y="249575"/>
                  </a:lnTo>
                  <a:lnTo>
                    <a:pt x="7014172" y="207615"/>
                  </a:lnTo>
                  <a:lnTo>
                    <a:pt x="6994477" y="168354"/>
                  </a:lnTo>
                  <a:lnTo>
                    <a:pt x="6970061" y="132199"/>
                  </a:lnTo>
                  <a:lnTo>
                    <a:pt x="6941327" y="99552"/>
                  </a:lnTo>
                  <a:lnTo>
                    <a:pt x="6908680" y="70818"/>
                  </a:lnTo>
                  <a:lnTo>
                    <a:pt x="6872525" y="46402"/>
                  </a:lnTo>
                  <a:lnTo>
                    <a:pt x="6833264" y="26707"/>
                  </a:lnTo>
                  <a:lnTo>
                    <a:pt x="6791304" y="12139"/>
                  </a:lnTo>
                  <a:lnTo>
                    <a:pt x="6747048" y="3102"/>
                  </a:lnTo>
                  <a:lnTo>
                    <a:pt x="6700901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3390" y="107950"/>
              <a:ext cx="7040880" cy="2039620"/>
            </a:xfrm>
            <a:custGeom>
              <a:avLst/>
              <a:gdLst/>
              <a:ahLst/>
              <a:cxnLst/>
              <a:rect l="l" t="t" r="r" b="b"/>
              <a:pathLst>
                <a:path w="7040880" h="2039620">
                  <a:moveTo>
                    <a:pt x="0" y="339978"/>
                  </a:moveTo>
                  <a:lnTo>
                    <a:pt x="3103" y="293831"/>
                  </a:lnTo>
                  <a:lnTo>
                    <a:pt x="12143" y="249575"/>
                  </a:lnTo>
                  <a:lnTo>
                    <a:pt x="26714" y="207615"/>
                  </a:lnTo>
                  <a:lnTo>
                    <a:pt x="46411" y="168354"/>
                  </a:lnTo>
                  <a:lnTo>
                    <a:pt x="70830" y="132199"/>
                  </a:lnTo>
                  <a:lnTo>
                    <a:pt x="99566" y="99552"/>
                  </a:lnTo>
                  <a:lnTo>
                    <a:pt x="132213" y="70818"/>
                  </a:lnTo>
                  <a:lnTo>
                    <a:pt x="168366" y="46402"/>
                  </a:lnTo>
                  <a:lnTo>
                    <a:pt x="207620" y="26707"/>
                  </a:lnTo>
                  <a:lnTo>
                    <a:pt x="249571" y="12139"/>
                  </a:lnTo>
                  <a:lnTo>
                    <a:pt x="293812" y="3102"/>
                  </a:lnTo>
                  <a:lnTo>
                    <a:pt x="339940" y="0"/>
                  </a:lnTo>
                  <a:lnTo>
                    <a:pt x="6700901" y="0"/>
                  </a:lnTo>
                  <a:lnTo>
                    <a:pt x="6747048" y="3102"/>
                  </a:lnTo>
                  <a:lnTo>
                    <a:pt x="6791304" y="12139"/>
                  </a:lnTo>
                  <a:lnTo>
                    <a:pt x="6833264" y="26707"/>
                  </a:lnTo>
                  <a:lnTo>
                    <a:pt x="6872525" y="46402"/>
                  </a:lnTo>
                  <a:lnTo>
                    <a:pt x="6908680" y="70818"/>
                  </a:lnTo>
                  <a:lnTo>
                    <a:pt x="6941327" y="99552"/>
                  </a:lnTo>
                  <a:lnTo>
                    <a:pt x="6970061" y="132199"/>
                  </a:lnTo>
                  <a:lnTo>
                    <a:pt x="6994477" y="168354"/>
                  </a:lnTo>
                  <a:lnTo>
                    <a:pt x="7014172" y="207615"/>
                  </a:lnTo>
                  <a:lnTo>
                    <a:pt x="7028740" y="249575"/>
                  </a:lnTo>
                  <a:lnTo>
                    <a:pt x="7037777" y="293831"/>
                  </a:lnTo>
                  <a:lnTo>
                    <a:pt x="7040880" y="339978"/>
                  </a:lnTo>
                  <a:lnTo>
                    <a:pt x="7040880" y="1699640"/>
                  </a:lnTo>
                  <a:lnTo>
                    <a:pt x="7037777" y="1745788"/>
                  </a:lnTo>
                  <a:lnTo>
                    <a:pt x="7028740" y="1790044"/>
                  </a:lnTo>
                  <a:lnTo>
                    <a:pt x="7014172" y="1832004"/>
                  </a:lnTo>
                  <a:lnTo>
                    <a:pt x="6994477" y="1871265"/>
                  </a:lnTo>
                  <a:lnTo>
                    <a:pt x="6970061" y="1907420"/>
                  </a:lnTo>
                  <a:lnTo>
                    <a:pt x="6941327" y="1940067"/>
                  </a:lnTo>
                  <a:lnTo>
                    <a:pt x="6908680" y="1968801"/>
                  </a:lnTo>
                  <a:lnTo>
                    <a:pt x="6872525" y="1993217"/>
                  </a:lnTo>
                  <a:lnTo>
                    <a:pt x="6833264" y="2012912"/>
                  </a:lnTo>
                  <a:lnTo>
                    <a:pt x="6791304" y="2027480"/>
                  </a:lnTo>
                  <a:lnTo>
                    <a:pt x="6747048" y="2036517"/>
                  </a:lnTo>
                  <a:lnTo>
                    <a:pt x="6700901" y="2039620"/>
                  </a:lnTo>
                  <a:lnTo>
                    <a:pt x="339940" y="2039620"/>
                  </a:lnTo>
                  <a:lnTo>
                    <a:pt x="293812" y="2036517"/>
                  </a:lnTo>
                  <a:lnTo>
                    <a:pt x="249571" y="2027480"/>
                  </a:lnTo>
                  <a:lnTo>
                    <a:pt x="207620" y="2012912"/>
                  </a:lnTo>
                  <a:lnTo>
                    <a:pt x="168366" y="1993217"/>
                  </a:lnTo>
                  <a:lnTo>
                    <a:pt x="132213" y="1968801"/>
                  </a:lnTo>
                  <a:lnTo>
                    <a:pt x="99566" y="1940067"/>
                  </a:lnTo>
                  <a:lnTo>
                    <a:pt x="70830" y="1907420"/>
                  </a:lnTo>
                  <a:lnTo>
                    <a:pt x="46411" y="1871265"/>
                  </a:lnTo>
                  <a:lnTo>
                    <a:pt x="26714" y="1832004"/>
                  </a:lnTo>
                  <a:lnTo>
                    <a:pt x="12143" y="1790044"/>
                  </a:lnTo>
                  <a:lnTo>
                    <a:pt x="3103" y="1745788"/>
                  </a:lnTo>
                  <a:lnTo>
                    <a:pt x="0" y="1699640"/>
                  </a:lnTo>
                  <a:lnTo>
                    <a:pt x="0" y="33997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762000" y="109220"/>
            <a:ext cx="570230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b="0" spc="75" dirty="0">
                <a:latin typeface="+mj-lt"/>
                <a:cs typeface="Arial Narrow"/>
              </a:rPr>
              <a:t>ÓRGANOS </a:t>
            </a:r>
            <a:r>
              <a:rPr sz="6600" b="0" spc="-10" dirty="0">
                <a:latin typeface="+mj-lt"/>
                <a:cs typeface="Arial Narrow"/>
              </a:rPr>
              <a:t>DISCIPLINARIOS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39775" y="1409065"/>
            <a:ext cx="2356485" cy="648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FFFF"/>
                </a:solidFill>
                <a:latin typeface="+mn-lt"/>
                <a:cs typeface="Calibri"/>
              </a:rPr>
              <a:t>PRESIDENTE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ct val="10000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Luis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Rascón</a:t>
            </a:r>
            <a:endParaRPr sz="2000" dirty="0">
              <a:latin typeface="+mn-lt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9775" y="2231800"/>
            <a:ext cx="3058795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0" dirty="0">
                <a:solidFill>
                  <a:srgbClr val="FFFFFF"/>
                </a:solidFill>
                <a:latin typeface="+mn-lt"/>
                <a:cs typeface="Calibri"/>
              </a:rPr>
              <a:t>ESTAMENTO</a:t>
            </a:r>
            <a:r>
              <a:rPr sz="2000" b="1" spc="-55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Calibri"/>
              </a:rPr>
              <a:t>DE</a:t>
            </a:r>
            <a:r>
              <a:rPr sz="2000" b="1" spc="-3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Calibri"/>
              </a:rPr>
              <a:t>CLUBES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ct val="10000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Alameda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Avantage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Tejar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Somontes</a:t>
            </a:r>
            <a:endParaRPr sz="2000" dirty="0">
              <a:latin typeface="+mn-lt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9775" y="3770630"/>
            <a:ext cx="4119245" cy="31290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0" dirty="0">
                <a:solidFill>
                  <a:srgbClr val="FFFFFF"/>
                </a:solidFill>
                <a:latin typeface="+mn-lt"/>
                <a:cs typeface="Calibri"/>
              </a:rPr>
              <a:t>ESTAMENTO</a:t>
            </a:r>
            <a:r>
              <a:rPr sz="2000" b="1" spc="-55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Calibri"/>
              </a:rPr>
              <a:t>DE</a:t>
            </a:r>
            <a:r>
              <a:rPr sz="2000" b="1" spc="-3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Calibri"/>
              </a:rPr>
              <a:t>DEPORTISTAS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ct val="10000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  <a:tab pos="1104900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	Bautista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Avendaño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Iglesias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Jorge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Mendieta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Peñalver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Alvaro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Plaza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las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Heras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05"/>
              </a:spcBef>
            </a:pPr>
            <a:r>
              <a:rPr sz="2000" b="1" spc="-30" dirty="0">
                <a:solidFill>
                  <a:srgbClr val="FFFFFF"/>
                </a:solidFill>
                <a:latin typeface="+mn-lt"/>
                <a:cs typeface="Calibri"/>
              </a:rPr>
              <a:t>ESTAMENTO</a:t>
            </a:r>
            <a:r>
              <a:rPr sz="2000" b="1" spc="-7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Calibri"/>
              </a:rPr>
              <a:t>DE</a:t>
            </a:r>
            <a:r>
              <a:rPr sz="2000" b="1" spc="-5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Calibri"/>
              </a:rPr>
              <a:t>JUECES</a:t>
            </a:r>
            <a:r>
              <a:rPr sz="2000" b="1" spc="-4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Calibri"/>
              </a:rPr>
              <a:t>ÁRBITROS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ts val="235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</a:t>
            </a:r>
            <a:r>
              <a:rPr lang="es-ES" sz="2000" dirty="0" err="1">
                <a:solidFill>
                  <a:srgbClr val="FFFFFF"/>
                </a:solidFill>
                <a:latin typeface="+mn-lt"/>
                <a:cs typeface="Tahoma"/>
              </a:rPr>
              <a:t>avier</a:t>
            </a: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 Paris</a:t>
            </a:r>
          </a:p>
          <a:p>
            <a:pPr marL="100965" indent="-97155">
              <a:lnSpc>
                <a:spcPts val="235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endParaRPr sz="2000" dirty="0">
              <a:latin typeface="+mn-lt"/>
              <a:cs typeface="Tahoma"/>
            </a:endParaRPr>
          </a:p>
          <a:p>
            <a:pPr marL="12700">
              <a:lnSpc>
                <a:spcPts val="2350"/>
              </a:lnSpc>
            </a:pPr>
            <a:r>
              <a:rPr sz="2000" b="1" spc="-30" dirty="0">
                <a:solidFill>
                  <a:srgbClr val="FFFFFF"/>
                </a:solidFill>
                <a:latin typeface="+mn-lt"/>
                <a:cs typeface="Calibri"/>
              </a:rPr>
              <a:t>ESTAMENTO</a:t>
            </a:r>
            <a:r>
              <a:rPr sz="2000" b="1" spc="-4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Calibri"/>
              </a:rPr>
              <a:t>DE</a:t>
            </a:r>
            <a:r>
              <a:rPr sz="2000" b="1" spc="-2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Calibri"/>
              </a:rPr>
              <a:t>TÉCNICOS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ct val="10000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Crisanto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Campos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los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Santos</a:t>
            </a:r>
            <a:endParaRPr sz="2000" dirty="0">
              <a:latin typeface="+mn-lt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13529" y="2507904"/>
            <a:ext cx="2634615" cy="5772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965" indent="-97155">
              <a:lnSpc>
                <a:spcPct val="10000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CET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Majadahonda</a:t>
            </a:r>
            <a:endParaRPr sz="2000">
              <a:latin typeface="Tahoma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Club</a:t>
            </a:r>
            <a:r>
              <a:rPr sz="20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0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Tenis</a:t>
            </a:r>
            <a:r>
              <a:rPr sz="20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Alcorcón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99720" y="182879"/>
            <a:ext cx="8376920" cy="1117600"/>
            <a:chOff x="299720" y="182879"/>
            <a:chExt cx="8376920" cy="1117600"/>
          </a:xfrm>
        </p:grpSpPr>
        <p:sp>
          <p:nvSpPr>
            <p:cNvPr id="10" name="object 10"/>
            <p:cNvSpPr/>
            <p:nvPr/>
          </p:nvSpPr>
          <p:spPr>
            <a:xfrm>
              <a:off x="318770" y="201929"/>
              <a:ext cx="8338820" cy="1079500"/>
            </a:xfrm>
            <a:custGeom>
              <a:avLst/>
              <a:gdLst/>
              <a:ahLst/>
              <a:cxnLst/>
              <a:rect l="l" t="t" r="r" b="b"/>
              <a:pathLst>
                <a:path w="8338820" h="1079500">
                  <a:moveTo>
                    <a:pt x="8158860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9"/>
                  </a:lnTo>
                  <a:lnTo>
                    <a:pt x="0" y="899541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8158860" y="1079500"/>
                  </a:lnTo>
                  <a:lnTo>
                    <a:pt x="8206719" y="1073075"/>
                  </a:lnTo>
                  <a:lnTo>
                    <a:pt x="8249713" y="1054941"/>
                  </a:lnTo>
                  <a:lnTo>
                    <a:pt x="8286130" y="1026810"/>
                  </a:lnTo>
                  <a:lnTo>
                    <a:pt x="8314261" y="990393"/>
                  </a:lnTo>
                  <a:lnTo>
                    <a:pt x="8332395" y="947399"/>
                  </a:lnTo>
                  <a:lnTo>
                    <a:pt x="8338820" y="899541"/>
                  </a:lnTo>
                  <a:lnTo>
                    <a:pt x="8338820" y="179959"/>
                  </a:lnTo>
                  <a:lnTo>
                    <a:pt x="8332395" y="132100"/>
                  </a:lnTo>
                  <a:lnTo>
                    <a:pt x="8314261" y="89106"/>
                  </a:lnTo>
                  <a:lnTo>
                    <a:pt x="8286130" y="52689"/>
                  </a:lnTo>
                  <a:lnTo>
                    <a:pt x="8249713" y="24558"/>
                  </a:lnTo>
                  <a:lnTo>
                    <a:pt x="8206719" y="6424"/>
                  </a:lnTo>
                  <a:lnTo>
                    <a:pt x="815886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318770" y="201929"/>
              <a:ext cx="8338820" cy="1079500"/>
            </a:xfrm>
            <a:custGeom>
              <a:avLst/>
              <a:gdLst/>
              <a:ahLst/>
              <a:cxnLst/>
              <a:rect l="l" t="t" r="r" b="b"/>
              <a:pathLst>
                <a:path w="8338820" h="1079500">
                  <a:moveTo>
                    <a:pt x="0" y="179959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8158860" y="0"/>
                  </a:lnTo>
                  <a:lnTo>
                    <a:pt x="8206719" y="6424"/>
                  </a:lnTo>
                  <a:lnTo>
                    <a:pt x="8249713" y="24558"/>
                  </a:lnTo>
                  <a:lnTo>
                    <a:pt x="8286130" y="52689"/>
                  </a:lnTo>
                  <a:lnTo>
                    <a:pt x="8314261" y="89106"/>
                  </a:lnTo>
                  <a:lnTo>
                    <a:pt x="8332395" y="132100"/>
                  </a:lnTo>
                  <a:lnTo>
                    <a:pt x="8338820" y="179959"/>
                  </a:lnTo>
                  <a:lnTo>
                    <a:pt x="8338820" y="899541"/>
                  </a:lnTo>
                  <a:lnTo>
                    <a:pt x="8332395" y="947399"/>
                  </a:lnTo>
                  <a:lnTo>
                    <a:pt x="8314261" y="990393"/>
                  </a:lnTo>
                  <a:lnTo>
                    <a:pt x="8286130" y="1026810"/>
                  </a:lnTo>
                  <a:lnTo>
                    <a:pt x="8249713" y="1054941"/>
                  </a:lnTo>
                  <a:lnTo>
                    <a:pt x="8206719" y="1073075"/>
                  </a:lnTo>
                  <a:lnTo>
                    <a:pt x="8158860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1"/>
                  </a:lnTo>
                  <a:lnTo>
                    <a:pt x="0" y="179959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 idx="4294967295"/>
          </p:nvPr>
        </p:nvSpPr>
        <p:spPr>
          <a:xfrm>
            <a:off x="457200" y="225741"/>
            <a:ext cx="788670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155" dirty="0">
                <a:latin typeface="+mj-lt"/>
                <a:cs typeface="Arial Narrow"/>
              </a:rPr>
              <a:t>COMISIÓN</a:t>
            </a:r>
            <a:r>
              <a:rPr sz="6600" b="0" spc="330" dirty="0">
                <a:latin typeface="+mj-lt"/>
                <a:cs typeface="Arial Narrow"/>
              </a:rPr>
              <a:t> </a:t>
            </a:r>
            <a:r>
              <a:rPr sz="6600" b="0" spc="95" dirty="0">
                <a:latin typeface="+mj-lt"/>
                <a:cs typeface="Arial Narrow"/>
              </a:rPr>
              <a:t>DELEGADA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2135504"/>
            <a:ext cx="8102600" cy="37189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 indent="-29337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06070" algn="l"/>
              </a:tabLst>
            </a:pPr>
            <a:endParaRPr lang="es-ES" sz="200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6070" algn="l"/>
              </a:tabLst>
            </a:pP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1.  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2000" spc="-55" dirty="0">
                <a:solidFill>
                  <a:srgbClr val="FFFFFF"/>
                </a:solidFill>
                <a:latin typeface="+mn-lt"/>
                <a:cs typeface="Tahoma"/>
              </a:rPr>
              <a:t>de tenis Chamartín 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306070" algn="l"/>
              </a:tabLst>
            </a:pP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2.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Advantage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1449)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306070" algn="l"/>
              </a:tabLst>
            </a:pP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3.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Soto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del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Real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1019)</a:t>
            </a:r>
            <a:endParaRPr sz="2000" dirty="0">
              <a:latin typeface="+mn-lt"/>
              <a:cs typeface="Tahoma"/>
            </a:endParaRPr>
          </a:p>
          <a:p>
            <a:pPr marL="303530" indent="-290830">
              <a:lnSpc>
                <a:spcPct val="100000"/>
              </a:lnSpc>
              <a:buAutoNum type="arabicPeriod" startAt="4"/>
              <a:tabLst>
                <a:tab pos="303530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Escuela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Majadahonda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3256)</a:t>
            </a:r>
            <a:endParaRPr sz="2000" dirty="0">
              <a:latin typeface="+mn-lt"/>
              <a:cs typeface="Tahoma"/>
            </a:endParaRPr>
          </a:p>
          <a:p>
            <a:pPr marL="306070" indent="-293370">
              <a:lnSpc>
                <a:spcPct val="100000"/>
              </a:lnSpc>
              <a:buAutoNum type="arabicPeriod" startAt="4"/>
              <a:tabLst>
                <a:tab pos="306070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Monte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Rozas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Sport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4169)</a:t>
            </a:r>
            <a:endParaRPr sz="2000" dirty="0">
              <a:latin typeface="+mn-lt"/>
              <a:cs typeface="Tahoma"/>
            </a:endParaRPr>
          </a:p>
          <a:p>
            <a:pPr marL="12700" marR="129539" indent="293370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306070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Torres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la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Alameda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(CDE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4187)</a:t>
            </a:r>
            <a:endParaRPr sz="2000" dirty="0">
              <a:latin typeface="+mn-lt"/>
              <a:cs typeface="Tahoma"/>
            </a:endParaRPr>
          </a:p>
          <a:p>
            <a:pPr marL="286385" indent="-273685">
              <a:lnSpc>
                <a:spcPct val="100000"/>
              </a:lnSpc>
              <a:buAutoNum type="arabicPeriod" startAt="4"/>
              <a:tabLst>
                <a:tab pos="28638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Ondarreta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493)</a:t>
            </a:r>
            <a:endParaRPr sz="2000" dirty="0">
              <a:latin typeface="+mn-lt"/>
              <a:cs typeface="Tahoma"/>
            </a:endParaRPr>
          </a:p>
          <a:p>
            <a:pPr marL="12700" marR="309880" indent="293370">
              <a:lnSpc>
                <a:spcPct val="100000"/>
              </a:lnSpc>
              <a:buAutoNum type="arabicPeriod" startAt="4"/>
              <a:tabLst>
                <a:tab pos="306070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Ciudad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Alcobendas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7009)</a:t>
            </a:r>
            <a:endParaRPr sz="2000" dirty="0">
              <a:latin typeface="+mn-lt"/>
              <a:cs typeface="Tahoma"/>
            </a:endParaRPr>
          </a:p>
          <a:p>
            <a:pPr marL="306070" indent="-293370">
              <a:lnSpc>
                <a:spcPct val="100000"/>
              </a:lnSpc>
              <a:buAutoNum type="arabicPeriod" startAt="4"/>
              <a:tabLst>
                <a:tab pos="306070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Alameda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 3490)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Pozuelo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2501)</a:t>
            </a:r>
            <a:endParaRPr lang="es-ES" sz="2000" spc="-1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42595" algn="l"/>
              </a:tabLst>
            </a:pPr>
            <a:endParaRPr sz="20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5120" y="142239"/>
            <a:ext cx="9255760" cy="1117600"/>
            <a:chOff x="325120" y="142239"/>
            <a:chExt cx="9255760" cy="1117600"/>
          </a:xfrm>
        </p:grpSpPr>
        <p:sp>
          <p:nvSpPr>
            <p:cNvPr id="7" name="object 7"/>
            <p:cNvSpPr/>
            <p:nvPr/>
          </p:nvSpPr>
          <p:spPr>
            <a:xfrm>
              <a:off x="34417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499"/>
                  </a:lnTo>
                  <a:lnTo>
                    <a:pt x="9037701" y="1079499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4417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499"/>
                  </a:lnTo>
                  <a:lnTo>
                    <a:pt x="179920" y="1079499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457200" y="-156589"/>
            <a:ext cx="9561830" cy="1844736"/>
          </a:xfrm>
          <a:prstGeom prst="rect">
            <a:avLst/>
          </a:prstGeom>
        </p:spPr>
        <p:txBody>
          <a:bodyPr vert="horz" wrap="square" lIns="0" tIns="346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25"/>
              </a:spcBef>
            </a:pPr>
            <a:r>
              <a:rPr sz="6000" b="0" spc="80" dirty="0">
                <a:cs typeface="Arial Narrow"/>
              </a:rPr>
              <a:t>ASAMBLEA</a:t>
            </a:r>
            <a:r>
              <a:rPr sz="6000" b="0" spc="210" dirty="0">
                <a:cs typeface="Arial Narrow"/>
              </a:rPr>
              <a:t> </a:t>
            </a:r>
            <a:r>
              <a:rPr sz="6000" b="0" dirty="0">
                <a:cs typeface="Arial Narrow"/>
              </a:rPr>
              <a:t>GENERAL</a:t>
            </a:r>
            <a:r>
              <a:rPr sz="6000" b="0" spc="235" dirty="0">
                <a:cs typeface="Arial Narrow"/>
              </a:rPr>
              <a:t> </a:t>
            </a:r>
            <a:r>
              <a:rPr sz="6000" b="0" spc="-25" dirty="0">
                <a:cs typeface="Arial Narrow"/>
              </a:rPr>
              <a:t>(I)</a:t>
            </a:r>
            <a:endParaRPr lang="es-ES" sz="6000" b="0" dirty="0">
              <a:cs typeface="Arial Narrow"/>
            </a:endParaRPr>
          </a:p>
          <a:p>
            <a:pPr marL="387350">
              <a:lnSpc>
                <a:spcPct val="100000"/>
              </a:lnSpc>
              <a:spcBef>
                <a:spcPts val="1110"/>
              </a:spcBef>
            </a:pPr>
            <a:r>
              <a:rPr lang="es-ES" spc="-40" dirty="0">
                <a:latin typeface="Calibri"/>
                <a:cs typeface="Calibri"/>
              </a:rPr>
              <a:t>ESTAMENTO</a:t>
            </a:r>
            <a:r>
              <a:rPr lang="es-ES" spc="-50" dirty="0">
                <a:latin typeface="Calibri"/>
                <a:cs typeface="Calibri"/>
              </a:rPr>
              <a:t> </a:t>
            </a:r>
            <a:r>
              <a:rPr lang="es-ES" dirty="0">
                <a:latin typeface="Calibri"/>
                <a:cs typeface="Calibri"/>
              </a:rPr>
              <a:t>DE</a:t>
            </a:r>
            <a:r>
              <a:rPr lang="es-ES" spc="-75" dirty="0">
                <a:latin typeface="Calibri"/>
                <a:cs typeface="Calibri"/>
              </a:rPr>
              <a:t> </a:t>
            </a:r>
            <a:r>
              <a:rPr lang="es-ES" spc="-10" dirty="0">
                <a:latin typeface="Calibri"/>
                <a:cs typeface="Calibri"/>
              </a:rPr>
              <a:t>CLUBES</a:t>
            </a:r>
            <a:r>
              <a:rPr lang="es-ES" spc="-70" dirty="0">
                <a:latin typeface="Calibri"/>
                <a:cs typeface="Calibri"/>
              </a:rPr>
              <a:t> </a:t>
            </a:r>
            <a:r>
              <a:rPr lang="es-ES" spc="-25" dirty="0">
                <a:latin typeface="Calibri"/>
                <a:cs typeface="Calibri"/>
              </a:rPr>
              <a:t>(I)</a:t>
            </a:r>
            <a:endParaRPr lang="es-ES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4" y="1461135"/>
            <a:ext cx="8706486" cy="3349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40" dirty="0">
                <a:solidFill>
                  <a:srgbClr val="FFFFFF"/>
                </a:solidFill>
                <a:latin typeface="+mn-lt"/>
                <a:cs typeface="Calibri"/>
              </a:rPr>
              <a:t>ESTAMENTO</a:t>
            </a:r>
            <a:r>
              <a:rPr sz="2800" b="1" spc="-65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+mn-lt"/>
                <a:cs typeface="Calibri"/>
              </a:rPr>
              <a:t>DE</a:t>
            </a:r>
            <a:r>
              <a:rPr sz="2800" b="1" spc="-9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+mn-lt"/>
                <a:cs typeface="Calibri"/>
              </a:rPr>
              <a:t>CLUBES</a:t>
            </a:r>
            <a:r>
              <a:rPr sz="2800" b="1" spc="-8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800" b="1" spc="-20" dirty="0">
                <a:solidFill>
                  <a:srgbClr val="FFFFFF"/>
                </a:solidFill>
                <a:latin typeface="+mn-lt"/>
                <a:cs typeface="Calibri"/>
              </a:rPr>
              <a:t>(II)</a:t>
            </a:r>
            <a:endParaRPr sz="2800" dirty="0">
              <a:latin typeface="+mn-lt"/>
              <a:cs typeface="Calibri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800" dirty="0">
              <a:latin typeface="+mn-lt"/>
              <a:cs typeface="Calibri"/>
            </a:endParaRPr>
          </a:p>
          <a:p>
            <a:pPr marL="442595" indent="-429895">
              <a:lnSpc>
                <a:spcPct val="100000"/>
              </a:lnSpc>
              <a:buAutoNum type="arabicPeriod" startAt="11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Pádel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Alcorcón</a:t>
            </a:r>
            <a:r>
              <a:rPr sz="2000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3721)</a:t>
            </a:r>
            <a:endParaRPr sz="2000" dirty="0">
              <a:latin typeface="+mn-lt"/>
              <a:cs typeface="Tahoma"/>
            </a:endParaRPr>
          </a:p>
          <a:p>
            <a:pPr marL="12700" marR="397510" indent="429895">
              <a:lnSpc>
                <a:spcPct val="100000"/>
              </a:lnSpc>
              <a:spcBef>
                <a:spcPts val="5"/>
              </a:spcBef>
              <a:buAutoNum type="arabicPeriod" startAt="11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Sección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Acción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Deportiva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Campo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Villa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de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Madrid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(SAD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21)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1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Tejar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491)</a:t>
            </a:r>
            <a:endParaRPr lang="es-ES" sz="2000" spc="-2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1"/>
              <a:tabLst>
                <a:tab pos="442595" algn="l"/>
              </a:tabLst>
            </a:pPr>
            <a:r>
              <a:rPr lang="es-ES" sz="2000" dirty="0">
                <a:latin typeface="+mn-lt"/>
                <a:cs typeface="Tahoma"/>
              </a:rPr>
              <a:t>Club Deportivo Elemental Ciudad de la Raqueta (CDE 5548)</a:t>
            </a:r>
            <a:endParaRPr sz="2000" dirty="0">
              <a:latin typeface="+mn-lt"/>
              <a:cs typeface="Tahoma"/>
            </a:endParaRPr>
          </a:p>
          <a:p>
            <a:pPr marL="12700" marR="5080" indent="427355">
              <a:lnSpc>
                <a:spcPct val="100000"/>
              </a:lnSpc>
              <a:buAutoNum type="arabicPeriod" startAt="11"/>
              <a:tabLst>
                <a:tab pos="44005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Básico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Pádel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Villa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Leganés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(CDB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73)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1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Alborán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2347)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442595" algn="l"/>
              </a:tabLst>
            </a:pP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17.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cs typeface="Tahoma"/>
              </a:rPr>
              <a:t>Carraperal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 err="1">
                <a:solidFill>
                  <a:srgbClr val="FFFFFF"/>
                </a:solidFill>
                <a:latin typeface="+mn-lt"/>
                <a:cs typeface="Tahoma"/>
              </a:rPr>
              <a:t>Griñón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3850)</a:t>
            </a:r>
            <a:endParaRPr sz="2000" dirty="0">
              <a:latin typeface="+mn-lt"/>
              <a:cs typeface="Tahoma"/>
            </a:endParaRPr>
          </a:p>
          <a:p>
            <a:pPr marL="12700" marR="100965">
              <a:lnSpc>
                <a:spcPct val="100000"/>
              </a:lnSpc>
              <a:tabLst>
                <a:tab pos="424815" algn="l"/>
              </a:tabLst>
            </a:pP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18.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Villaviciosa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Odón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2644)</a:t>
            </a:r>
            <a:endParaRPr lang="es-ES" sz="2000" spc="-10" dirty="0">
              <a:solidFill>
                <a:srgbClr val="FFFFFF"/>
              </a:solidFill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6700" y="142239"/>
            <a:ext cx="9255760" cy="1117600"/>
            <a:chOff x="266700" y="142239"/>
            <a:chExt cx="9255760" cy="1117600"/>
          </a:xfrm>
        </p:grpSpPr>
        <p:sp>
          <p:nvSpPr>
            <p:cNvPr id="7" name="object 7"/>
            <p:cNvSpPr/>
            <p:nvPr/>
          </p:nvSpPr>
          <p:spPr>
            <a:xfrm>
              <a:off x="28575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499"/>
                  </a:lnTo>
                  <a:lnTo>
                    <a:pt x="9037701" y="1079499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575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499"/>
                  </a:lnTo>
                  <a:lnTo>
                    <a:pt x="179920" y="1079499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402590" y="186689"/>
            <a:ext cx="8982075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80" dirty="0">
                <a:latin typeface="+mj-lt"/>
                <a:cs typeface="Arial Narrow"/>
              </a:rPr>
              <a:t>ASAMBLEA</a:t>
            </a:r>
            <a:r>
              <a:rPr sz="6600" b="0" spc="210" dirty="0">
                <a:latin typeface="+mj-lt"/>
                <a:cs typeface="Arial Narrow"/>
              </a:rPr>
              <a:t> </a:t>
            </a:r>
            <a:r>
              <a:rPr sz="6600" b="0" dirty="0">
                <a:latin typeface="+mj-lt"/>
                <a:cs typeface="Arial Narrow"/>
              </a:rPr>
              <a:t>GENERAL</a:t>
            </a:r>
            <a:r>
              <a:rPr sz="6600" b="0" spc="235" dirty="0">
                <a:latin typeface="+mj-lt"/>
                <a:cs typeface="Arial Narrow"/>
              </a:rPr>
              <a:t> </a:t>
            </a:r>
            <a:r>
              <a:rPr sz="6600" b="0" spc="-20" dirty="0">
                <a:latin typeface="+mj-lt"/>
                <a:cs typeface="Arial Narrow"/>
              </a:rPr>
              <a:t>(II)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4" y="1384935"/>
            <a:ext cx="8880475" cy="39651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40" dirty="0">
                <a:solidFill>
                  <a:srgbClr val="FFFFFF"/>
                </a:solidFill>
                <a:latin typeface="+mn-lt"/>
                <a:cs typeface="Calibri"/>
              </a:rPr>
              <a:t>ESTAMENTO</a:t>
            </a:r>
            <a:r>
              <a:rPr sz="2800" b="1" spc="-5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+mn-lt"/>
                <a:cs typeface="Calibri"/>
              </a:rPr>
              <a:t>DE</a:t>
            </a:r>
            <a:r>
              <a:rPr sz="2800" b="1" spc="-75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+mn-lt"/>
                <a:cs typeface="Calibri"/>
              </a:rPr>
              <a:t>CLUBES</a:t>
            </a:r>
            <a:r>
              <a:rPr sz="2800" b="1" spc="-7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+mn-lt"/>
                <a:cs typeface="Calibri"/>
              </a:rPr>
              <a:t>(III)</a:t>
            </a:r>
            <a:endParaRPr sz="2800" dirty="0">
              <a:latin typeface="+mn-lt"/>
              <a:cs typeface="Calibri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800" dirty="0">
              <a:latin typeface="+mn-lt"/>
              <a:cs typeface="Calibri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San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Agustín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del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Guadalix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4396)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Pádel</a:t>
            </a:r>
            <a:r>
              <a:rPr sz="2000" spc="-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Valdepelayos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7911)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Cultural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Iviasa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2142)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Aranjuez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1205)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Las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Rozas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26)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Pádel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Arganda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del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Rey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5039)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9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Pádel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Navalcarnero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9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6853)</a:t>
            </a:r>
            <a:endParaRPr sz="2000" dirty="0">
              <a:latin typeface="+mn-lt"/>
              <a:cs typeface="Tahoma"/>
            </a:endParaRPr>
          </a:p>
          <a:p>
            <a:pPr marL="12700" marR="233045" indent="412115">
              <a:lnSpc>
                <a:spcPct val="100000"/>
              </a:lnSpc>
              <a:buAutoNum type="arabicPeriod" startAt="19"/>
              <a:tabLst>
                <a:tab pos="42481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Pádel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San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Sebastián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los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Reyes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4314)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Princesa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8755)</a:t>
            </a:r>
            <a:endParaRPr sz="2000" dirty="0">
              <a:latin typeface="+mn-lt"/>
              <a:cs typeface="Tahoma"/>
            </a:endParaRPr>
          </a:p>
          <a:p>
            <a:pPr marL="442595" indent="-429895">
              <a:lnSpc>
                <a:spcPct val="100000"/>
              </a:lnSpc>
              <a:spcBef>
                <a:spcPts val="5"/>
              </a:spcBef>
              <a:buAutoNum type="arabicPeriod" startAt="19"/>
              <a:tabLst>
                <a:tab pos="44259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Club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Deportivo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Elemental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Montes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Quijorna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(CDE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7266)</a:t>
            </a:r>
            <a:endParaRPr sz="20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6700" y="142239"/>
            <a:ext cx="9255760" cy="1117600"/>
            <a:chOff x="266700" y="142239"/>
            <a:chExt cx="9255760" cy="1117600"/>
          </a:xfrm>
        </p:grpSpPr>
        <p:sp>
          <p:nvSpPr>
            <p:cNvPr id="7" name="object 7"/>
            <p:cNvSpPr/>
            <p:nvPr/>
          </p:nvSpPr>
          <p:spPr>
            <a:xfrm>
              <a:off x="28575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499"/>
                  </a:lnTo>
                  <a:lnTo>
                    <a:pt x="9037701" y="1079499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28575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499"/>
                  </a:lnTo>
                  <a:lnTo>
                    <a:pt x="179920" y="1079499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466248" y="185101"/>
            <a:ext cx="8856663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80" dirty="0">
                <a:latin typeface="+mj-lt"/>
                <a:cs typeface="Arial Narrow"/>
              </a:rPr>
              <a:t>ASAMBLEA</a:t>
            </a:r>
            <a:r>
              <a:rPr sz="6600" b="0" spc="210" dirty="0">
                <a:latin typeface="+mj-lt"/>
                <a:cs typeface="Arial Narrow"/>
              </a:rPr>
              <a:t> </a:t>
            </a:r>
            <a:r>
              <a:rPr sz="6600" b="0" dirty="0">
                <a:latin typeface="+mj-lt"/>
                <a:cs typeface="Arial Narrow"/>
              </a:rPr>
              <a:t>GENERAL</a:t>
            </a:r>
            <a:r>
              <a:rPr sz="6600" b="0" spc="235" dirty="0">
                <a:latin typeface="+mj-lt"/>
                <a:cs typeface="Arial Narrow"/>
              </a:rPr>
              <a:t> </a:t>
            </a:r>
            <a:r>
              <a:rPr sz="6600" b="0" spc="-10" dirty="0">
                <a:latin typeface="+mj-lt"/>
                <a:cs typeface="Arial Narrow"/>
              </a:rPr>
              <a:t>(III)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1384300"/>
            <a:ext cx="4150995" cy="4864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40" dirty="0">
                <a:solidFill>
                  <a:srgbClr val="FFFFFF"/>
                </a:solidFill>
                <a:latin typeface="+mn-lt"/>
                <a:cs typeface="Calibri"/>
              </a:rPr>
              <a:t>ESTAMENTO</a:t>
            </a:r>
            <a:r>
              <a:rPr sz="2800" b="1" spc="-80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+mn-lt"/>
                <a:cs typeface="Calibri"/>
              </a:rPr>
              <a:t>DEPORTISTAS</a:t>
            </a:r>
            <a:endParaRPr sz="2800" dirty="0">
              <a:latin typeface="+mn-lt"/>
              <a:cs typeface="Calibri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800" dirty="0">
              <a:latin typeface="+mn-lt"/>
              <a:cs typeface="Calibri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Almazán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Fernández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10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Antonio</a:t>
            </a:r>
            <a:r>
              <a:rPr sz="2000" spc="-9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Zapatero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Gaviria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spcBef>
                <a:spcPts val="5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Andrade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Hernández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Bautista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Avendaño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Igleisias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María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Elodia</a:t>
            </a:r>
            <a:r>
              <a:rPr sz="2000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Díaz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del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Río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Casal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Jorge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Mendieta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Peñalver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Jose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María</a:t>
            </a:r>
            <a:r>
              <a:rPr sz="2000" spc="-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Buendía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Lamela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Alvaro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Plaza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las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Heras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spcBef>
                <a:spcPts val="5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9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Mariano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Fontecilla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Lira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David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Martín</a:t>
            </a:r>
            <a:r>
              <a:rPr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Nogales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Laura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Monterrubio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Vidal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Iñigo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Yllera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Ceballos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Javier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Molina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n-lt"/>
                <a:cs typeface="Tahoma"/>
              </a:rPr>
              <a:t>Ramos</a:t>
            </a:r>
            <a:endParaRPr sz="20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6700" y="142239"/>
            <a:ext cx="9255760" cy="1117600"/>
            <a:chOff x="266700" y="142239"/>
            <a:chExt cx="9255760" cy="1117600"/>
          </a:xfrm>
        </p:grpSpPr>
        <p:sp>
          <p:nvSpPr>
            <p:cNvPr id="7" name="object 7"/>
            <p:cNvSpPr/>
            <p:nvPr/>
          </p:nvSpPr>
          <p:spPr>
            <a:xfrm>
              <a:off x="28575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499"/>
                  </a:lnTo>
                  <a:lnTo>
                    <a:pt x="9037701" y="1079499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5750" y="161289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499"/>
                  </a:lnTo>
                  <a:lnTo>
                    <a:pt x="179920" y="1079499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638175" y="186689"/>
            <a:ext cx="8982075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80" dirty="0">
                <a:latin typeface="+mj-lt"/>
                <a:cs typeface="Arial Narrow"/>
              </a:rPr>
              <a:t>ASAMBLEA</a:t>
            </a:r>
            <a:r>
              <a:rPr sz="6600" b="0" spc="210" dirty="0">
                <a:latin typeface="+mj-lt"/>
                <a:cs typeface="Arial Narrow"/>
              </a:rPr>
              <a:t> </a:t>
            </a:r>
            <a:r>
              <a:rPr sz="6600" b="0" dirty="0">
                <a:latin typeface="+mj-lt"/>
                <a:cs typeface="Arial Narrow"/>
              </a:rPr>
              <a:t>GENERAL</a:t>
            </a:r>
            <a:r>
              <a:rPr sz="6600" b="0" spc="235" dirty="0">
                <a:latin typeface="+mj-lt"/>
                <a:cs typeface="Arial Narrow"/>
              </a:rPr>
              <a:t> </a:t>
            </a:r>
            <a:r>
              <a:rPr sz="6600" b="0" spc="55" dirty="0">
                <a:latin typeface="+mj-lt"/>
                <a:cs typeface="Arial Narrow"/>
              </a:rPr>
              <a:t>(IV)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27442" y="1899920"/>
            <a:ext cx="4174490" cy="3629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+mn-lt"/>
                <a:cs typeface="Tahoma"/>
              </a:rPr>
              <a:t>ESTAMENTO</a:t>
            </a:r>
            <a:r>
              <a:rPr sz="1800" b="1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b="1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+mn-lt"/>
                <a:cs typeface="Tahoma"/>
              </a:rPr>
              <a:t>JUECES</a:t>
            </a:r>
            <a:r>
              <a:rPr sz="1800" b="1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+mn-lt"/>
                <a:cs typeface="Tahoma"/>
              </a:rPr>
              <a:t>ÁRBITROS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spcBef>
                <a:spcPts val="216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Javier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Paris</a:t>
            </a:r>
            <a:r>
              <a:rPr sz="18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Conde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</a:t>
            </a:r>
            <a:r>
              <a:rPr lang="es-ES" sz="1800" dirty="0">
                <a:solidFill>
                  <a:srgbClr val="FFFFFF"/>
                </a:solidFill>
                <a:latin typeface="+mn-lt"/>
                <a:cs typeface="Tahoma"/>
              </a:rPr>
              <a:t>. Jorge Reoyo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Luis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Fernandez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Valderrama</a:t>
            </a:r>
            <a:r>
              <a:rPr sz="1800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Alonso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Joaquín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José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Iglesias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Díaz</a:t>
            </a:r>
            <a:endParaRPr sz="18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165"/>
              </a:spcBef>
            </a:pPr>
            <a:r>
              <a:rPr sz="1800" b="1" dirty="0">
                <a:solidFill>
                  <a:srgbClr val="FFFFFF"/>
                </a:solidFill>
                <a:latin typeface="+mn-lt"/>
                <a:cs typeface="Tahoma"/>
              </a:rPr>
              <a:t>ESTAMENTO</a:t>
            </a:r>
            <a:r>
              <a:rPr sz="1800" b="1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b="1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+mn-lt"/>
                <a:cs typeface="Tahoma"/>
              </a:rPr>
              <a:t>TÉCNICOS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spcBef>
                <a:spcPts val="216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Crisanto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Campos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los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Santos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Luis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Rascón</a:t>
            </a:r>
            <a:r>
              <a:rPr sz="18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Lope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Miguel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Ángel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Rascón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Lope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18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Rodriguez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Ramírez</a:t>
            </a:r>
            <a:endParaRPr sz="18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5120" y="248920"/>
            <a:ext cx="9255760" cy="1117600"/>
            <a:chOff x="325120" y="248920"/>
            <a:chExt cx="9255760" cy="1117600"/>
          </a:xfrm>
        </p:grpSpPr>
        <p:sp>
          <p:nvSpPr>
            <p:cNvPr id="7" name="object 7"/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903770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9037701" y="1079500"/>
                  </a:lnTo>
                  <a:lnTo>
                    <a:pt x="9085559" y="1073075"/>
                  </a:lnTo>
                  <a:lnTo>
                    <a:pt x="9128553" y="1054941"/>
                  </a:lnTo>
                  <a:lnTo>
                    <a:pt x="9164970" y="1026810"/>
                  </a:lnTo>
                  <a:lnTo>
                    <a:pt x="9193101" y="990393"/>
                  </a:lnTo>
                  <a:lnTo>
                    <a:pt x="9211235" y="947399"/>
                  </a:lnTo>
                  <a:lnTo>
                    <a:pt x="9217660" y="899540"/>
                  </a:lnTo>
                  <a:lnTo>
                    <a:pt x="9217660" y="179958"/>
                  </a:lnTo>
                  <a:lnTo>
                    <a:pt x="9211235" y="132100"/>
                  </a:lnTo>
                  <a:lnTo>
                    <a:pt x="9193101" y="89106"/>
                  </a:lnTo>
                  <a:lnTo>
                    <a:pt x="9164970" y="52689"/>
                  </a:lnTo>
                  <a:lnTo>
                    <a:pt x="9128553" y="24558"/>
                  </a:lnTo>
                  <a:lnTo>
                    <a:pt x="9085559" y="6424"/>
                  </a:lnTo>
                  <a:lnTo>
                    <a:pt x="9037701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170" y="267970"/>
              <a:ext cx="9217660" cy="1079500"/>
            </a:xfrm>
            <a:custGeom>
              <a:avLst/>
              <a:gdLst/>
              <a:ahLst/>
              <a:cxnLst/>
              <a:rect l="l" t="t" r="r" b="b"/>
              <a:pathLst>
                <a:path w="921766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9037701" y="0"/>
                  </a:lnTo>
                  <a:lnTo>
                    <a:pt x="9085559" y="6424"/>
                  </a:lnTo>
                  <a:lnTo>
                    <a:pt x="9128553" y="24558"/>
                  </a:lnTo>
                  <a:lnTo>
                    <a:pt x="9164970" y="52689"/>
                  </a:lnTo>
                  <a:lnTo>
                    <a:pt x="9193101" y="89106"/>
                  </a:lnTo>
                  <a:lnTo>
                    <a:pt x="9211235" y="132100"/>
                  </a:lnTo>
                  <a:lnTo>
                    <a:pt x="9217660" y="179958"/>
                  </a:lnTo>
                  <a:lnTo>
                    <a:pt x="9217660" y="899540"/>
                  </a:lnTo>
                  <a:lnTo>
                    <a:pt x="9211235" y="947399"/>
                  </a:lnTo>
                  <a:lnTo>
                    <a:pt x="9193101" y="990393"/>
                  </a:lnTo>
                  <a:lnTo>
                    <a:pt x="9164970" y="1026810"/>
                  </a:lnTo>
                  <a:lnTo>
                    <a:pt x="9128553" y="1054941"/>
                  </a:lnTo>
                  <a:lnTo>
                    <a:pt x="9085559" y="1073075"/>
                  </a:lnTo>
                  <a:lnTo>
                    <a:pt x="9037701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579755" y="267970"/>
            <a:ext cx="898207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80" dirty="0">
                <a:latin typeface="+mj-lt"/>
                <a:cs typeface="Arial Narrow"/>
              </a:rPr>
              <a:t>ASAMBLEA</a:t>
            </a:r>
            <a:r>
              <a:rPr sz="6600" b="0" spc="210" dirty="0">
                <a:latin typeface="+mj-lt"/>
                <a:cs typeface="Arial Narrow"/>
              </a:rPr>
              <a:t> </a:t>
            </a:r>
            <a:r>
              <a:rPr sz="6600" b="0" dirty="0">
                <a:latin typeface="+mj-lt"/>
                <a:cs typeface="Arial Narrow"/>
              </a:rPr>
              <a:t>GENERAL</a:t>
            </a:r>
            <a:r>
              <a:rPr sz="6600" b="0" spc="235" dirty="0">
                <a:latin typeface="+mj-lt"/>
                <a:cs typeface="Arial Narrow"/>
              </a:rPr>
              <a:t> </a:t>
            </a:r>
            <a:r>
              <a:rPr sz="6600" b="0" spc="85" dirty="0">
                <a:latin typeface="+mj-lt"/>
                <a:cs typeface="Arial Narrow"/>
              </a:rPr>
              <a:t>(V)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C7E5488-7A21-147B-1DA6-2783A871B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A4B1C157-2503-3CAF-A24D-37969201A16F}"/>
              </a:ext>
            </a:extLst>
          </p:cNvPr>
          <p:cNvGrpSpPr/>
          <p:nvPr/>
        </p:nvGrpSpPr>
        <p:grpSpPr>
          <a:xfrm>
            <a:off x="6410" y="-1271"/>
            <a:ext cx="9899589" cy="6852920"/>
            <a:chOff x="1269" y="1269"/>
            <a:chExt cx="9805670" cy="6852920"/>
          </a:xfrm>
        </p:grpSpPr>
        <p:pic>
          <p:nvPicPr>
            <p:cNvPr id="3" name="object 3">
              <a:extLst>
                <a:ext uri="{FF2B5EF4-FFF2-40B4-BE49-F238E27FC236}">
                  <a16:creationId xmlns:a16="http://schemas.microsoft.com/office/drawing/2014/main" id="{1EDEA487-9E9C-94AD-F526-98E00AA903E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5679" y="5078"/>
              <a:ext cx="6271260" cy="6847838"/>
            </a:xfrm>
            <a:prstGeom prst="rect">
              <a:avLst/>
            </a:prstGeom>
          </p:spPr>
        </p:pic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BE828E4E-CF5D-3A04-8B13-4B2F28946717}"/>
                </a:ext>
              </a:extLst>
            </p:cNvPr>
            <p:cNvSpPr/>
            <p:nvPr/>
          </p:nvSpPr>
          <p:spPr>
            <a:xfrm>
              <a:off x="1269" y="1269"/>
              <a:ext cx="3535679" cy="6852920"/>
            </a:xfrm>
            <a:custGeom>
              <a:avLst/>
              <a:gdLst/>
              <a:ahLst/>
              <a:cxnLst/>
              <a:rect l="l" t="t" r="r" b="b"/>
              <a:pathLst>
                <a:path w="3535679" h="6852920">
                  <a:moveTo>
                    <a:pt x="3535679" y="0"/>
                  </a:moveTo>
                  <a:lnTo>
                    <a:pt x="0" y="0"/>
                  </a:lnTo>
                  <a:lnTo>
                    <a:pt x="0" y="6852920"/>
                  </a:lnTo>
                  <a:lnTo>
                    <a:pt x="3535679" y="6852920"/>
                  </a:lnTo>
                  <a:lnTo>
                    <a:pt x="3535679" y="0"/>
                  </a:lnTo>
                  <a:close/>
                </a:path>
              </a:pathLst>
            </a:custGeom>
            <a:solidFill>
              <a:srgbClr val="8A1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79CA1E21-522C-4834-38A3-9520D430E8F6}"/>
                </a:ext>
              </a:extLst>
            </p:cNvPr>
            <p:cNvSpPr/>
            <p:nvPr/>
          </p:nvSpPr>
          <p:spPr>
            <a:xfrm>
              <a:off x="1269" y="1269"/>
              <a:ext cx="3535679" cy="6852920"/>
            </a:xfrm>
            <a:custGeom>
              <a:avLst/>
              <a:gdLst/>
              <a:ahLst/>
              <a:cxnLst/>
              <a:rect l="l" t="t" r="r" b="b"/>
              <a:pathLst>
                <a:path w="3535679" h="6852920">
                  <a:moveTo>
                    <a:pt x="0" y="6852920"/>
                  </a:moveTo>
                  <a:lnTo>
                    <a:pt x="3535679" y="6852920"/>
                  </a:lnTo>
                  <a:lnTo>
                    <a:pt x="3535679" y="0"/>
                  </a:lnTo>
                  <a:lnTo>
                    <a:pt x="0" y="0"/>
                  </a:lnTo>
                  <a:lnTo>
                    <a:pt x="0" y="6852920"/>
                  </a:lnTo>
                  <a:close/>
                </a:path>
              </a:pathLst>
            </a:custGeom>
            <a:ln w="12700">
              <a:solidFill>
                <a:srgbClr val="8A1B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2FC74D94-C38A-9AFE-8C19-DB94EFDFD9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82554" y="113664"/>
            <a:ext cx="1661993" cy="6623049"/>
          </a:xfrm>
          <a:prstGeom prst="rect">
            <a:avLst/>
          </a:prstGeom>
        </p:spPr>
        <p:txBody>
          <a:bodyPr vert="vert" wrap="square" lIns="0" tIns="12700" rIns="0" bIns="0" rtlCol="0">
            <a:spAutoFit/>
          </a:bodyPr>
          <a:lstStyle/>
          <a:p>
            <a:pPr marL="106680" marR="5080" indent="-93980" algn="ctr">
              <a:lnSpc>
                <a:spcPct val="100000"/>
              </a:lnSpc>
              <a:spcBef>
                <a:spcPts val="100"/>
              </a:spcBef>
            </a:pPr>
            <a:r>
              <a:rPr lang="es-ES" sz="5400" spc="-10" dirty="0"/>
              <a:t>RESULTADOS</a:t>
            </a:r>
            <a:br>
              <a:rPr lang="es-ES" sz="5400" spc="-10" dirty="0"/>
            </a:br>
            <a:r>
              <a:rPr lang="es-ES" sz="5400" spc="-10" dirty="0"/>
              <a:t>2024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266526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66127" y="2084704"/>
            <a:ext cx="4765040" cy="33121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Comités</a:t>
            </a:r>
            <a:endParaRPr sz="2000" dirty="0">
              <a:latin typeface="+mn-lt"/>
              <a:cs typeface="Tahoma"/>
            </a:endParaRPr>
          </a:p>
          <a:p>
            <a:pPr marL="12700" marR="1892300">
              <a:lnSpc>
                <a:spcPct val="200100"/>
              </a:lnSpc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Órganos</a:t>
            </a:r>
            <a:r>
              <a:rPr sz="2000" b="1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Disciplinarios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Comisión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Delegada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Asamblea</a:t>
            </a:r>
            <a:r>
              <a:rPr sz="2000" b="1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General</a:t>
            </a:r>
            <a:endParaRPr sz="2000" dirty="0">
              <a:latin typeface="+mn-lt"/>
              <a:cs typeface="Tahoma"/>
            </a:endParaRPr>
          </a:p>
          <a:p>
            <a:pPr marL="12700" marR="5080">
              <a:lnSpc>
                <a:spcPct val="200100"/>
              </a:lnSpc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Campeonatos</a:t>
            </a:r>
            <a:r>
              <a:rPr sz="2000" b="1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b="1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Madrid</a:t>
            </a:r>
            <a:r>
              <a:rPr sz="2000" b="1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Individuales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Campeonatos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/</a:t>
            </a:r>
            <a:r>
              <a:rPr sz="2000" b="1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Ligas</a:t>
            </a:r>
            <a:r>
              <a:rPr sz="2000" b="1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por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 err="1">
                <a:solidFill>
                  <a:srgbClr val="FFFFFF"/>
                </a:solidFill>
                <a:latin typeface="+mn-lt"/>
                <a:cs typeface="Tahoma"/>
              </a:rPr>
              <a:t>Equipos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2000" b="1" spc="-10" dirty="0">
                <a:solidFill>
                  <a:srgbClr val="FFFFFF"/>
                </a:solidFill>
                <a:latin typeface="+mn-lt"/>
                <a:cs typeface="Tahoma"/>
              </a:rPr>
              <a:t>y </a:t>
            </a:r>
            <a:r>
              <a:rPr sz="2000" b="1" dirty="0" err="1">
                <a:solidFill>
                  <a:srgbClr val="FFFFFF"/>
                </a:solidFill>
                <a:latin typeface="+mn-lt"/>
                <a:cs typeface="Tahoma"/>
              </a:rPr>
              <a:t>Torneos</a:t>
            </a:r>
            <a:r>
              <a:rPr sz="2000" b="1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endParaRPr sz="20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02919" y="304800"/>
            <a:ext cx="3253740" cy="990600"/>
            <a:chOff x="502919" y="248920"/>
            <a:chExt cx="3253740" cy="1117600"/>
          </a:xfrm>
        </p:grpSpPr>
        <p:sp>
          <p:nvSpPr>
            <p:cNvPr id="7" name="object 7"/>
            <p:cNvSpPr/>
            <p:nvPr/>
          </p:nvSpPr>
          <p:spPr>
            <a:xfrm>
              <a:off x="521969" y="267970"/>
              <a:ext cx="3215640" cy="1079500"/>
            </a:xfrm>
            <a:custGeom>
              <a:avLst/>
              <a:gdLst/>
              <a:ahLst/>
              <a:cxnLst/>
              <a:rect l="l" t="t" r="r" b="b"/>
              <a:pathLst>
                <a:path w="3215640" h="1079500">
                  <a:moveTo>
                    <a:pt x="3035681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3035681" y="1079500"/>
                  </a:lnTo>
                  <a:lnTo>
                    <a:pt x="3083539" y="1073075"/>
                  </a:lnTo>
                  <a:lnTo>
                    <a:pt x="3126533" y="1054941"/>
                  </a:lnTo>
                  <a:lnTo>
                    <a:pt x="3162950" y="1026810"/>
                  </a:lnTo>
                  <a:lnTo>
                    <a:pt x="3191081" y="990393"/>
                  </a:lnTo>
                  <a:lnTo>
                    <a:pt x="3209215" y="947399"/>
                  </a:lnTo>
                  <a:lnTo>
                    <a:pt x="3215640" y="899540"/>
                  </a:lnTo>
                  <a:lnTo>
                    <a:pt x="3215640" y="179958"/>
                  </a:lnTo>
                  <a:lnTo>
                    <a:pt x="3209215" y="132100"/>
                  </a:lnTo>
                  <a:lnTo>
                    <a:pt x="3191081" y="89106"/>
                  </a:lnTo>
                  <a:lnTo>
                    <a:pt x="3162950" y="52689"/>
                  </a:lnTo>
                  <a:lnTo>
                    <a:pt x="3126533" y="24558"/>
                  </a:lnTo>
                  <a:lnTo>
                    <a:pt x="3083539" y="6424"/>
                  </a:lnTo>
                  <a:lnTo>
                    <a:pt x="3035681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521969" y="267970"/>
              <a:ext cx="3215640" cy="1079500"/>
            </a:xfrm>
            <a:custGeom>
              <a:avLst/>
              <a:gdLst/>
              <a:ahLst/>
              <a:cxnLst/>
              <a:rect l="l" t="t" r="r" b="b"/>
              <a:pathLst>
                <a:path w="321564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3035681" y="0"/>
                  </a:lnTo>
                  <a:lnTo>
                    <a:pt x="3083539" y="6424"/>
                  </a:lnTo>
                  <a:lnTo>
                    <a:pt x="3126533" y="24558"/>
                  </a:lnTo>
                  <a:lnTo>
                    <a:pt x="3162950" y="52689"/>
                  </a:lnTo>
                  <a:lnTo>
                    <a:pt x="3191081" y="89106"/>
                  </a:lnTo>
                  <a:lnTo>
                    <a:pt x="3209215" y="132100"/>
                  </a:lnTo>
                  <a:lnTo>
                    <a:pt x="3215640" y="179958"/>
                  </a:lnTo>
                  <a:lnTo>
                    <a:pt x="3215640" y="899540"/>
                  </a:lnTo>
                  <a:lnTo>
                    <a:pt x="3209215" y="947399"/>
                  </a:lnTo>
                  <a:lnTo>
                    <a:pt x="3191081" y="990393"/>
                  </a:lnTo>
                  <a:lnTo>
                    <a:pt x="3162950" y="1026810"/>
                  </a:lnTo>
                  <a:lnTo>
                    <a:pt x="3126533" y="1054941"/>
                  </a:lnTo>
                  <a:lnTo>
                    <a:pt x="3083539" y="1073075"/>
                  </a:lnTo>
                  <a:lnTo>
                    <a:pt x="3035681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671630" y="321685"/>
            <a:ext cx="2441575" cy="1527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100" dirty="0">
                <a:latin typeface="+mj-lt"/>
                <a:cs typeface="Arial Narrow"/>
              </a:rPr>
              <a:t>ÍNDICE</a:t>
            </a:r>
            <a:endParaRPr sz="6600" b="0" dirty="0">
              <a:latin typeface="+mj-lt"/>
              <a:cs typeface="Arial Narrow"/>
            </a:endParaRPr>
          </a:p>
          <a:p>
            <a:pPr marL="172085">
              <a:lnSpc>
                <a:spcPct val="100000"/>
              </a:lnSpc>
              <a:spcBef>
                <a:spcPts val="1510"/>
              </a:spcBef>
            </a:pPr>
            <a:r>
              <a:rPr sz="2000" dirty="0">
                <a:latin typeface="+mj-lt"/>
              </a:rPr>
              <a:t>Junta</a:t>
            </a:r>
            <a:r>
              <a:rPr sz="2000" spc="-25" dirty="0"/>
              <a:t> </a:t>
            </a:r>
            <a:r>
              <a:rPr sz="2000" spc="-10" dirty="0"/>
              <a:t>Directiva</a:t>
            </a:r>
            <a:endParaRPr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A5242-D0F4-D437-2454-B2475B93A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28600"/>
            <a:ext cx="8983345" cy="914400"/>
          </a:xfrm>
        </p:spPr>
        <p:txBody>
          <a:bodyPr/>
          <a:lstStyle/>
          <a:p>
            <a:r>
              <a:rPr lang="es-ES" dirty="0"/>
              <a:t>CAMPEONATO DE MADRID INDIVIDUAL ALEVIN SUB-12 2024</a:t>
            </a:r>
            <a:br>
              <a:rPr lang="es-ES" dirty="0"/>
            </a:br>
            <a:r>
              <a:rPr lang="es-ES" dirty="0"/>
              <a:t>MAYO 2024	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9C1730-AB92-9E7F-17C7-152A86BD8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536838"/>
            <a:ext cx="8795702" cy="677108"/>
          </a:xfrm>
        </p:spPr>
        <p:txBody>
          <a:bodyPr/>
          <a:lstStyle/>
          <a:p>
            <a:r>
              <a:rPr lang="es-ES" dirty="0"/>
              <a:t>MASCULINO 86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9F9C29-D23A-23FC-157C-DF789B3EF21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937529"/>
            <a:ext cx="8795702" cy="2708434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Jorge Mateo Moreno a </a:t>
            </a:r>
            <a:r>
              <a:rPr lang="es-ES" dirty="0" err="1"/>
              <a:t>Sonny</a:t>
            </a:r>
            <a:r>
              <a:rPr lang="es-ES" dirty="0"/>
              <a:t> Giles				6/0 6/1</a:t>
            </a:r>
          </a:p>
          <a:p>
            <a:r>
              <a:rPr lang="es-ES" dirty="0"/>
              <a:t>Tomas Manzanero Hernández a Izan Jiménez Gil		6/3 7/6(1)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Jorge Mateo Moreno a Tomas Manzanero Hernández 	6/0 6/0 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4388D52-0CD1-D6EA-6649-DBFD7F34ABB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53467" y="4101660"/>
            <a:ext cx="8795702" cy="276999"/>
          </a:xfrm>
        </p:spPr>
        <p:txBody>
          <a:bodyPr/>
          <a:lstStyle/>
          <a:p>
            <a:pPr algn="l"/>
            <a:r>
              <a:rPr lang="es-ES_tradnl" sz="1800" b="1" i="1" dirty="0">
                <a:solidFill>
                  <a:srgbClr val="9900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FEMENINO 37 participantes</a:t>
            </a:r>
          </a:p>
        </p:txBody>
      </p:sp>
      <p:sp>
        <p:nvSpPr>
          <p:cNvPr id="8" name="Marcador de texto 3">
            <a:extLst>
              <a:ext uri="{FF2B5EF4-FFF2-40B4-BE49-F238E27FC236}">
                <a16:creationId xmlns:a16="http://schemas.microsoft.com/office/drawing/2014/main" id="{2375B9EF-8238-915A-CDB2-7E82459C6CE5}"/>
              </a:ext>
            </a:extLst>
          </p:cNvPr>
          <p:cNvSpPr txBox="1">
            <a:spLocks/>
          </p:cNvSpPr>
          <p:nvPr/>
        </p:nvSpPr>
        <p:spPr>
          <a:xfrm>
            <a:off x="533400" y="4495800"/>
            <a:ext cx="879570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000" b="0" i="0" u="none">
                <a:solidFill>
                  <a:srgbClr val="8A1B3E"/>
                </a:solidFill>
                <a:latin typeface="+mn-lt"/>
                <a:ea typeface="+mn-ea"/>
                <a:cs typeface="Tahoma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SEMIFINALES</a:t>
            </a:r>
          </a:p>
          <a:p>
            <a:r>
              <a:rPr lang="es-ES" dirty="0"/>
              <a:t>Brianna </a:t>
            </a:r>
            <a:r>
              <a:rPr lang="es-ES" dirty="0" err="1"/>
              <a:t>Ioana</a:t>
            </a:r>
            <a:r>
              <a:rPr lang="es-ES" dirty="0"/>
              <a:t> </a:t>
            </a:r>
            <a:r>
              <a:rPr lang="es-ES" dirty="0" err="1"/>
              <a:t>Ciocan</a:t>
            </a:r>
            <a:r>
              <a:rPr lang="es-ES" dirty="0"/>
              <a:t> a Candela López Pellón 		6/0 6/1</a:t>
            </a:r>
          </a:p>
          <a:p>
            <a:r>
              <a:rPr lang="es-ES" dirty="0"/>
              <a:t>Fátima Sáez Lemes a María Serrano De Pablo		6/0 6/0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Brianna </a:t>
            </a:r>
            <a:r>
              <a:rPr lang="es-ES" dirty="0" err="1"/>
              <a:t>Ioana</a:t>
            </a:r>
            <a:r>
              <a:rPr lang="es-ES" dirty="0"/>
              <a:t> </a:t>
            </a:r>
            <a:r>
              <a:rPr lang="es-ES" dirty="0" err="1"/>
              <a:t>Ciocan</a:t>
            </a:r>
            <a:r>
              <a:rPr lang="es-ES" dirty="0"/>
              <a:t> a Fátima Sáez Lemes			6/7(4) 6/2 6/4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5039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6652D-5E40-37E7-CD55-AE2264E6C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707" y="304800"/>
            <a:ext cx="8983345" cy="738664"/>
          </a:xfrm>
        </p:spPr>
        <p:txBody>
          <a:bodyPr/>
          <a:lstStyle/>
          <a:p>
            <a:r>
              <a:rPr lang="es-ES" dirty="0"/>
              <a:t>XXXI CAMPEONATO DE MADRID BENJAMIN MAGDALENA FERNANDEZ 2024 – OCTUBRE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71E447-92EB-9182-1F65-6BB55CC75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67 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A799FE-AA31-1BCD-B066-1C27A06465A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1846659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Javier Usallán Jiménez a Pablo Garcia Perea		5/3 4/0</a:t>
            </a:r>
          </a:p>
          <a:p>
            <a:r>
              <a:rPr lang="es-ES" dirty="0" err="1"/>
              <a:t>Yerard</a:t>
            </a:r>
            <a:r>
              <a:rPr lang="es-ES" dirty="0"/>
              <a:t> Amor </a:t>
            </a:r>
            <a:r>
              <a:rPr lang="es-ES" dirty="0" err="1"/>
              <a:t>Yague</a:t>
            </a:r>
            <a:r>
              <a:rPr lang="es-ES" dirty="0"/>
              <a:t> a Adrián Gómez Arias		4/0 4/0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 err="1"/>
              <a:t>Yerard</a:t>
            </a:r>
            <a:r>
              <a:rPr lang="es-ES" dirty="0"/>
              <a:t> Amor </a:t>
            </a:r>
            <a:r>
              <a:rPr lang="es-ES" dirty="0" err="1"/>
              <a:t>Yague</a:t>
            </a:r>
            <a:r>
              <a:rPr lang="es-ES" dirty="0"/>
              <a:t> a Javier Usallán Jiménez		2/4 4/1 12/10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604D99-6344-545A-F7C4-C779E31CE829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615553"/>
          </a:xfrm>
        </p:spPr>
        <p:txBody>
          <a:bodyPr/>
          <a:lstStyle/>
          <a:p>
            <a:r>
              <a:rPr lang="es-ES" dirty="0"/>
              <a:t>FEMENINO 36 Participantes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BFFBAA60-9281-DFAD-47FB-21CE4E6D024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Irene Mateo Moreno a </a:t>
            </a:r>
            <a:r>
              <a:rPr lang="es-ES" dirty="0" err="1"/>
              <a:t>Clemence</a:t>
            </a:r>
            <a:r>
              <a:rPr lang="es-ES" dirty="0"/>
              <a:t> </a:t>
            </a:r>
            <a:r>
              <a:rPr lang="es-ES" dirty="0" err="1"/>
              <a:t>Lobet</a:t>
            </a:r>
            <a:r>
              <a:rPr lang="es-ES" dirty="0"/>
              <a:t>		4/0 4/1</a:t>
            </a:r>
          </a:p>
          <a:p>
            <a:r>
              <a:rPr lang="es-ES" dirty="0" err="1"/>
              <a:t>Shimeng</a:t>
            </a:r>
            <a:r>
              <a:rPr lang="es-ES" dirty="0"/>
              <a:t> Wang a Lucia Sabina </a:t>
            </a:r>
            <a:r>
              <a:rPr lang="es-ES" dirty="0" err="1"/>
              <a:t>Tomuleas</a:t>
            </a:r>
            <a:r>
              <a:rPr lang="es-ES" dirty="0"/>
              <a:t>		4/1 4/1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Irene Mateo Moreno a </a:t>
            </a:r>
            <a:r>
              <a:rPr lang="es-ES" dirty="0" err="1"/>
              <a:t>Shimeng</a:t>
            </a:r>
            <a:r>
              <a:rPr lang="es-ES" dirty="0"/>
              <a:t> Wang		4/1 5/4(12)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7683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3A3C0-7802-554E-C1A4-1F71591A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INFANTIL MANUEL ALONSO 2024</a:t>
            </a:r>
            <a:br>
              <a:rPr lang="es-ES" dirty="0"/>
            </a:br>
            <a:r>
              <a:rPr lang="es-ES" dirty="0"/>
              <a:t>MAYO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304C5D-FD0A-5A1E-93B0-8BA77344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113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7CE748-8806-D20D-13DE-2C62FAB113B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1846659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Izan Bañares Lasala a Marco Quesada Arruza		6/2 6/1</a:t>
            </a:r>
          </a:p>
          <a:p>
            <a:r>
              <a:rPr lang="es-ES" dirty="0"/>
              <a:t>Fernando Fintan Pardo a Kevin Cayetano </a:t>
            </a:r>
            <a:r>
              <a:rPr lang="es-ES" dirty="0" err="1"/>
              <a:t>Batoure</a:t>
            </a:r>
            <a:r>
              <a:rPr lang="es-ES" dirty="0"/>
              <a:t>		6/2 6/1 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Izan Bañares Lasala a Fernando Fintan Pardo		6/22/6 6/0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C61E8B-36F4-0D1D-D82B-6AD1439294D7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615553"/>
          </a:xfrm>
        </p:spPr>
        <p:txBody>
          <a:bodyPr/>
          <a:lstStyle/>
          <a:p>
            <a:r>
              <a:rPr lang="es-ES" dirty="0"/>
              <a:t>FEMENINO 64 Participantes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A845796E-C319-EEE0-C655-559DB71214D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 err="1"/>
              <a:t>Karolina</a:t>
            </a:r>
            <a:r>
              <a:rPr lang="es-ES" dirty="0"/>
              <a:t> </a:t>
            </a:r>
            <a:r>
              <a:rPr lang="es-ES" dirty="0" err="1"/>
              <a:t>Zozulia</a:t>
            </a:r>
            <a:r>
              <a:rPr lang="es-ES" dirty="0"/>
              <a:t>  a  </a:t>
            </a:r>
            <a:r>
              <a:rPr lang="es-ES" dirty="0" err="1"/>
              <a:t>Ailish</a:t>
            </a:r>
            <a:r>
              <a:rPr lang="es-ES" dirty="0"/>
              <a:t> Garcia Fernández			4/6 7/5 </a:t>
            </a:r>
            <a:r>
              <a:rPr lang="es-ES" dirty="0" err="1"/>
              <a:t>abd</a:t>
            </a:r>
            <a:r>
              <a:rPr lang="es-ES" dirty="0"/>
              <a:t>   </a:t>
            </a:r>
          </a:p>
          <a:p>
            <a:r>
              <a:rPr lang="es-ES" dirty="0" err="1"/>
              <a:t>Shiori</a:t>
            </a:r>
            <a:r>
              <a:rPr lang="es-ES" dirty="0"/>
              <a:t> Garcia </a:t>
            </a:r>
            <a:r>
              <a:rPr lang="es-ES" dirty="0" err="1"/>
              <a:t>Kurisaka</a:t>
            </a:r>
            <a:r>
              <a:rPr lang="es-ES" dirty="0"/>
              <a:t> a Valeria Martin López		6/4 6/4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 err="1"/>
              <a:t>Shiori</a:t>
            </a:r>
            <a:r>
              <a:rPr lang="es-ES" dirty="0"/>
              <a:t> Garcia </a:t>
            </a:r>
            <a:r>
              <a:rPr lang="es-ES" dirty="0" err="1"/>
              <a:t>Kurisaka</a:t>
            </a:r>
            <a:r>
              <a:rPr lang="es-ES" dirty="0"/>
              <a:t> a  </a:t>
            </a:r>
            <a:r>
              <a:rPr lang="es-ES" dirty="0" err="1"/>
              <a:t>Karolina</a:t>
            </a:r>
            <a:r>
              <a:rPr lang="es-ES" dirty="0"/>
              <a:t> </a:t>
            </a:r>
            <a:r>
              <a:rPr lang="es-ES" dirty="0" err="1"/>
              <a:t>Zozulia</a:t>
            </a:r>
            <a:r>
              <a:rPr lang="es-ES" dirty="0"/>
              <a:t>			1/6 7/5 7/5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0893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1DCE96-67C8-7C73-C55E-1769AD8B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1107996"/>
          </a:xfrm>
        </p:spPr>
        <p:txBody>
          <a:bodyPr/>
          <a:lstStyle/>
          <a:p>
            <a:r>
              <a:rPr lang="es-ES" dirty="0"/>
              <a:t>CAMPEONATO DE MADRID DE CADETES SUB-16 2024</a:t>
            </a:r>
            <a:br>
              <a:rPr lang="es-ES" dirty="0"/>
            </a:br>
            <a:r>
              <a:rPr lang="es-ES" dirty="0"/>
              <a:t>FEBRERO 2024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307B38-5FC6-F4B5-A210-FE92317EA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104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CCDB2B-5179-133F-8C94-F6A20DC99BD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462213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Carlos Mendoza Hernández a Max Villar Uría		6/3 3/6 6/2	 </a:t>
            </a:r>
          </a:p>
          <a:p>
            <a:r>
              <a:rPr lang="es-ES" dirty="0"/>
              <a:t>Fermín Barcala López a  Adrián </a:t>
            </a:r>
            <a:r>
              <a:rPr lang="es-ES" dirty="0" err="1"/>
              <a:t>Oltean</a:t>
            </a:r>
            <a:r>
              <a:rPr lang="es-ES" dirty="0"/>
              <a:t> </a:t>
            </a:r>
            <a:r>
              <a:rPr lang="es-ES" dirty="0" err="1"/>
              <a:t>Achacollo</a:t>
            </a:r>
            <a:r>
              <a:rPr lang="es-ES" dirty="0"/>
              <a:t>		6/4 6/3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Carlos Mendoza Hernández a Fermín Barcala López		2/6 7/6 6/4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5F5C3C-6662-D97D-06DA-11B859793013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615553"/>
          </a:xfrm>
        </p:spPr>
        <p:txBody>
          <a:bodyPr/>
          <a:lstStyle/>
          <a:p>
            <a:r>
              <a:rPr lang="es-ES" dirty="0"/>
              <a:t>FEMENINO 65 participantes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46B37F8-D753-F6DA-5B8A-8FC6E7339E6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es-ES" dirty="0"/>
              <a:t>SEMIFINALES </a:t>
            </a:r>
          </a:p>
          <a:p>
            <a:r>
              <a:rPr lang="es-ES" dirty="0"/>
              <a:t>Sofia Fernández Figueras a </a:t>
            </a:r>
            <a:r>
              <a:rPr lang="es-ES" dirty="0" err="1"/>
              <a:t>Ailish</a:t>
            </a:r>
            <a:r>
              <a:rPr lang="es-ES" dirty="0"/>
              <a:t> Garcia Fernández      	6/3 6/4</a:t>
            </a:r>
          </a:p>
          <a:p>
            <a:r>
              <a:rPr lang="es-ES" dirty="0"/>
              <a:t>Vega Aguilar Fernández a Sofía Barrios García		6/2 6/4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Sofia Fernández Figueras a Vega Aguilar Fernández		6/2 7/6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7796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35B618-1F27-1231-D3C5-0EB261298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JUNIOR SUB-18 2024</a:t>
            </a:r>
            <a:br>
              <a:rPr lang="es-ES" dirty="0"/>
            </a:br>
            <a:r>
              <a:rPr lang="es-ES" dirty="0"/>
              <a:t>ABRIL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10E8D2-698B-2315-423F-B9F692674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115 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742B63-C2F3-168A-7F17-981DD6C74EE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Luis Llorens Saracho a David Ruiz-Galán			6/2 7/5</a:t>
            </a:r>
          </a:p>
          <a:p>
            <a:r>
              <a:rPr lang="es-ES" dirty="0"/>
              <a:t>Marcos Castro Fabra a Enrique Lana Almeida		7/6 6/2</a:t>
            </a:r>
          </a:p>
          <a:p>
            <a:endParaRPr lang="es-ES" dirty="0"/>
          </a:p>
          <a:p>
            <a:r>
              <a:rPr lang="es-ES" dirty="0"/>
              <a:t>FINAL			</a:t>
            </a:r>
          </a:p>
          <a:p>
            <a:r>
              <a:rPr lang="es-ES" dirty="0"/>
              <a:t>Luis Llorens Saracho a Marcos Castro Fabra			6/4 6/3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1291AE-468A-8893-9B90-D0510A264F51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307777"/>
          </a:xfrm>
        </p:spPr>
        <p:txBody>
          <a:bodyPr/>
          <a:lstStyle/>
          <a:p>
            <a:r>
              <a:rPr lang="es-ES" dirty="0"/>
              <a:t>FEMENINO 66 Participantes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11239A3-F0B6-DF95-7EB8-D35B67BA202E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Cristina Ramos Sierra a Jimena Gómez Alonso		6/1 7/5</a:t>
            </a:r>
          </a:p>
          <a:p>
            <a:r>
              <a:rPr lang="es-ES" dirty="0"/>
              <a:t>Cayetana Gay López De Sancho a Coral Valle Polo		4/6 6/4 7/5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Cayetana Gay López De Sancho a Cristina Ramos Sierra 	3/6 6/3 6/0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5707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16B6D-B3B0-CD36-085F-676E6D2B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LXXVIII CAMPEONATO ABSOLUTO DE MADRID "TROFEO JOAQUÍN MOLPECERES" 2024 - DICIEMBRE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F5C385-9CFB-B94B-04CD-6721F48B1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307777"/>
          </a:xfrm>
        </p:spPr>
        <p:txBody>
          <a:bodyPr/>
          <a:lstStyle/>
          <a:p>
            <a:r>
              <a:rPr lang="es-ES" dirty="0"/>
              <a:t>MASCULINO 119 participantes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8C6C5D-A873-C24B-60D6-58C7243B1B4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1846659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Daniel Lara Salmerón a Marcos Castro Fabra				6/2 6/2</a:t>
            </a:r>
          </a:p>
          <a:p>
            <a:r>
              <a:rPr lang="es-ES" dirty="0"/>
              <a:t>Pablo </a:t>
            </a:r>
            <a:r>
              <a:rPr lang="es-ES" dirty="0" err="1"/>
              <a:t>Masjuan</a:t>
            </a:r>
            <a:r>
              <a:rPr lang="es-ES" dirty="0"/>
              <a:t> </a:t>
            </a:r>
            <a:r>
              <a:rPr lang="es-ES" dirty="0" err="1"/>
              <a:t>Ginel</a:t>
            </a:r>
            <a:r>
              <a:rPr lang="es-ES" dirty="0"/>
              <a:t> a  Iván Menéndez Soto				7/5 6/2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Pablo </a:t>
            </a:r>
            <a:r>
              <a:rPr lang="es-ES" dirty="0" err="1"/>
              <a:t>Masjuan</a:t>
            </a:r>
            <a:r>
              <a:rPr lang="es-ES" dirty="0"/>
              <a:t> </a:t>
            </a:r>
            <a:r>
              <a:rPr lang="es-ES" dirty="0" err="1"/>
              <a:t>Ginel</a:t>
            </a:r>
            <a:r>
              <a:rPr lang="es-ES" dirty="0"/>
              <a:t> a  Daniel Lara Salmerón			6/2 7/5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CBBF44-5B1B-6932-D311-87A912B6AFE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615553"/>
          </a:xfrm>
        </p:spPr>
        <p:txBody>
          <a:bodyPr/>
          <a:lstStyle/>
          <a:p>
            <a:r>
              <a:rPr lang="es-ES" dirty="0"/>
              <a:t>FEMENINO 53 Participantes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F8914E7-EA67-ECA3-0ACD-6F8C3EDD0D5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1846659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Sofia Fernández Figueras a Lidia Moreno Arias	     	    	5/7 7/6 6/4 </a:t>
            </a:r>
          </a:p>
          <a:p>
            <a:r>
              <a:rPr lang="es-ES" dirty="0"/>
              <a:t>Cayetana Gay López De Sancho a Irene Serrano Maestre 	    	6/1 6/4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Cayetana Gay López De Sancho a Sofia Fernández Figuera		6/0 6/3	</a:t>
            </a:r>
          </a:p>
        </p:txBody>
      </p:sp>
    </p:spTree>
    <p:extLst>
      <p:ext uri="{BB962C8B-B14F-4D97-AF65-F5344CB8AC3E}">
        <p14:creationId xmlns:p14="http://schemas.microsoft.com/office/powerpoint/2010/main" val="1990993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38F27-F8F1-A078-E9F5-5D24ED02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SENIOR (+30) 2024</a:t>
            </a:r>
            <a:br>
              <a:rPr lang="es-ES" dirty="0"/>
            </a:br>
            <a:r>
              <a:rPr lang="es-ES" dirty="0"/>
              <a:t>OCTUBRE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3D5FC1-DD22-A6C0-B956-4BB02ACDA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307777"/>
          </a:xfrm>
        </p:spPr>
        <p:txBody>
          <a:bodyPr/>
          <a:lstStyle/>
          <a:p>
            <a:r>
              <a:rPr lang="es-ES" dirty="0"/>
              <a:t>MASCULINO 11 Participantes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8A155A-8531-B6B7-BA4F-12EFAAD6342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Daniel Ledesma Pineda a Álvaro Ballesteros Rodríguez		6/1 6/2</a:t>
            </a:r>
          </a:p>
          <a:p>
            <a:r>
              <a:rPr lang="es-ES" dirty="0"/>
              <a:t>Rafael Montejo </a:t>
            </a:r>
            <a:r>
              <a:rPr lang="es-ES" dirty="0" err="1"/>
              <a:t>Zaldivar</a:t>
            </a:r>
            <a:r>
              <a:rPr lang="es-ES" dirty="0"/>
              <a:t> a Enrique Alférez Lucena	     	      	3/6 6/2 10/6 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Daniel Ledesma Pineda a Rafael Montejo </a:t>
            </a:r>
            <a:r>
              <a:rPr lang="es-ES" dirty="0" err="1"/>
              <a:t>Zaldivar</a:t>
            </a:r>
            <a:r>
              <a:rPr lang="es-ES" dirty="0"/>
              <a:t>		       	</a:t>
            </a:r>
            <a:r>
              <a:rPr lang="es-ES" dirty="0" err="1"/>
              <a:t>wo</a:t>
            </a:r>
            <a:r>
              <a:rPr lang="es-ES" dirty="0"/>
              <a:t>-j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641EBD4-67AD-1EE4-4BE2-E6D251616E01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AF5211F-FF9C-3A42-2601-F93F71DDE6B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6096000"/>
            <a:ext cx="8795702" cy="756612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2501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C2BF6-66F3-6874-B7C0-B05714831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VETERANOS (+35) 2024</a:t>
            </a:r>
            <a:br>
              <a:rPr lang="es-ES" dirty="0"/>
            </a:br>
            <a:r>
              <a:rPr lang="es-ES" dirty="0"/>
              <a:t>OCTUBRE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21BDFD-AB7B-80DF-B05F-931632993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307777"/>
          </a:xfrm>
        </p:spPr>
        <p:txBody>
          <a:bodyPr/>
          <a:lstStyle/>
          <a:p>
            <a:r>
              <a:rPr lang="es-ES" dirty="0"/>
              <a:t>MASCULINO 18 Participantes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57D8C7-3308-CBE9-A419-F090412332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1846659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Pedro Ocaña Tena a Francisco Javier Royo			6/1 6/0</a:t>
            </a:r>
          </a:p>
          <a:p>
            <a:r>
              <a:rPr lang="es-ES" dirty="0"/>
              <a:t>Víctor Molina Sánchez a José M Rodríguez-Pastrana	 	6/4 4/6 12/10</a:t>
            </a:r>
          </a:p>
          <a:p>
            <a:r>
              <a:rPr lang="es-ES" dirty="0"/>
              <a:t>FINAL</a:t>
            </a:r>
          </a:p>
          <a:p>
            <a:r>
              <a:rPr lang="es-ES" dirty="0"/>
              <a:t>Pedro Ocaña Tena a Víctor Molina Sánchez		       	6/2 6/3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B76374-736E-2223-C912-48B5E7364E37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307777"/>
          </a:xfrm>
        </p:spPr>
        <p:txBody>
          <a:bodyPr/>
          <a:lstStyle/>
          <a:p>
            <a:r>
              <a:rPr lang="es-ES" dirty="0"/>
              <a:t>FEMENINO 4 Participantes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C578273-8419-A299-5B26-E6B7976E360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Alejandra </a:t>
            </a:r>
            <a:r>
              <a:rPr lang="es-ES" dirty="0" err="1"/>
              <a:t>Ynclan</a:t>
            </a:r>
            <a:r>
              <a:rPr lang="es-ES" dirty="0"/>
              <a:t>	a Concepción Cortes	 		6/0 6/3</a:t>
            </a:r>
          </a:p>
          <a:p>
            <a:r>
              <a:rPr lang="es-ES" dirty="0"/>
              <a:t>Tamara Rosales a </a:t>
            </a:r>
            <a:r>
              <a:rPr lang="es-ES" dirty="0" err="1"/>
              <a:t>Dayrisse</a:t>
            </a:r>
            <a:r>
              <a:rPr lang="es-ES" dirty="0"/>
              <a:t> Trejo	 			6/0 6/0 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Tamara Rosales a Alejandra </a:t>
            </a:r>
            <a:r>
              <a:rPr lang="es-ES" dirty="0" err="1"/>
              <a:t>Ynclan</a:t>
            </a:r>
            <a:r>
              <a:rPr lang="es-ES" dirty="0"/>
              <a:t>		   	    	WO-J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0859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65186D-63F8-F4C5-82C6-85697A5AD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DE VETERANOS (+40)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4AE4CA-C313-DF9F-E163-6963A3EAB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24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1EFAF3-DDA6-A7A2-AF38-CAD321DD49C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Víctor Molina Sánchez a Miguel Ang. Rico			6/2 6/3</a:t>
            </a:r>
          </a:p>
          <a:p>
            <a:r>
              <a:rPr lang="es-ES" dirty="0"/>
              <a:t>Diego Del Campo Criado a Daniel </a:t>
            </a:r>
            <a:r>
              <a:rPr lang="es-ES" dirty="0" err="1"/>
              <a:t>Herbera</a:t>
            </a:r>
            <a:r>
              <a:rPr lang="es-ES" dirty="0"/>
              <a:t>	       		6/0 6/1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Víctor Molina Sánchez a Diego Del Campo Criado		7/5 6/3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01661D-7F51-C66B-2FF3-12DABA6D1EB8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CC549C5A-D289-7AA4-0133-17DBBFABED0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691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3D818-1529-D19F-50BB-4EC2B4248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DE VETERANOS (+45)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F2918E-FA6D-9EC6-DAB4-EA18CC5B1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42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1682CC-8E4E-15EC-FF8E-3AD20D83236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Mario Perea Vázquez a José Machuca </a:t>
            </a:r>
            <a:r>
              <a:rPr lang="es-ES" dirty="0" err="1"/>
              <a:t>Janini</a:t>
            </a:r>
            <a:r>
              <a:rPr lang="es-ES" dirty="0"/>
              <a:t>			7/6 6/3</a:t>
            </a:r>
          </a:p>
          <a:p>
            <a:r>
              <a:rPr lang="es-ES" dirty="0"/>
              <a:t>Jonathan Garcia Leo a Daniel Gómez Hidalgo		6/1 6/1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Jonathan Garcia Leo a Mario Perea Vázquez			6/3 7/5 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721AF8-859E-CC53-064E-4D1DBB10CA27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615553"/>
          </a:xfrm>
        </p:spPr>
        <p:txBody>
          <a:bodyPr/>
          <a:lstStyle/>
          <a:p>
            <a:r>
              <a:rPr lang="es-ES" dirty="0"/>
              <a:t>FEMENINO 4 Participantes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580969D-CC81-4E99-9884-AA8854A313F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pt-BR" dirty="0"/>
              <a:t>SEMIFINALES</a:t>
            </a:r>
          </a:p>
          <a:p>
            <a:r>
              <a:rPr lang="pt-BR" dirty="0"/>
              <a:t>Natalia </a:t>
            </a:r>
            <a:r>
              <a:rPr lang="pt-BR" dirty="0" err="1"/>
              <a:t>Ramundo</a:t>
            </a:r>
            <a:r>
              <a:rPr lang="pt-BR" dirty="0"/>
              <a:t>	a Reyes Saenz				6/0 6/0</a:t>
            </a:r>
          </a:p>
          <a:p>
            <a:r>
              <a:rPr lang="pt-BR" dirty="0"/>
              <a:t>Mar Burgos a </a:t>
            </a:r>
            <a:r>
              <a:rPr lang="pt-BR" dirty="0" err="1"/>
              <a:t>Noelia</a:t>
            </a:r>
            <a:r>
              <a:rPr lang="pt-BR" dirty="0"/>
              <a:t> Rodriguez 				6/3 7/5</a:t>
            </a:r>
          </a:p>
          <a:p>
            <a:endParaRPr lang="pt-BR" dirty="0"/>
          </a:p>
          <a:p>
            <a:r>
              <a:rPr lang="pt-BR" dirty="0"/>
              <a:t>FINAL</a:t>
            </a:r>
          </a:p>
          <a:p>
            <a:r>
              <a:rPr lang="pt-BR" dirty="0"/>
              <a:t>Mar Burgos Deusa a Natalia </a:t>
            </a:r>
            <a:r>
              <a:rPr lang="pt-BR" dirty="0" err="1"/>
              <a:t>Ramundo</a:t>
            </a:r>
            <a:r>
              <a:rPr lang="pt-BR" dirty="0"/>
              <a:t>			6/3 7/5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21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65784" y="1302074"/>
            <a:ext cx="6724015" cy="4251804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sz="2000" b="1" spc="-10" dirty="0">
                <a:solidFill>
                  <a:srgbClr val="FFFFFF"/>
                </a:solidFill>
                <a:latin typeface="+mn-lt"/>
                <a:cs typeface="Calibri"/>
              </a:rPr>
              <a:t>PRESIDENTE</a:t>
            </a:r>
            <a:endParaRPr sz="2000" dirty="0">
              <a:latin typeface="+mn-lt"/>
              <a:cs typeface="Calibri"/>
            </a:endParaRPr>
          </a:p>
          <a:p>
            <a:pPr marL="90805" indent="-90805">
              <a:lnSpc>
                <a:spcPct val="100000"/>
              </a:lnSpc>
              <a:spcBef>
                <a:spcPts val="120"/>
              </a:spcBef>
              <a:buSzPct val="91666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16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Luis</a:t>
            </a:r>
            <a:r>
              <a:rPr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Rascón</a:t>
            </a:r>
            <a:r>
              <a:rPr sz="16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+mn-lt"/>
                <a:cs typeface="Tahoma"/>
              </a:rPr>
              <a:t>Lope</a:t>
            </a:r>
            <a:endParaRPr sz="16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Calibri"/>
              </a:rPr>
              <a:t>VICEPRESIDENTE</a:t>
            </a:r>
            <a:r>
              <a:rPr sz="2000" b="1" spc="-95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+mn-lt"/>
                <a:cs typeface="Calibri"/>
              </a:rPr>
              <a:t>1º</a:t>
            </a:r>
            <a:endParaRPr sz="2000" dirty="0">
              <a:latin typeface="+mn-lt"/>
              <a:cs typeface="Calibri"/>
            </a:endParaRPr>
          </a:p>
          <a:p>
            <a:pPr marL="83185" indent="-81280">
              <a:lnSpc>
                <a:spcPct val="100000"/>
              </a:lnSpc>
              <a:spcBef>
                <a:spcPts val="120"/>
              </a:spcBef>
              <a:buSzPct val="90625"/>
              <a:buFont typeface="Arial"/>
              <a:buChar char="•"/>
              <a:tabLst>
                <a:tab pos="83185" algn="l"/>
              </a:tabLst>
            </a:pP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Rodríguez</a:t>
            </a:r>
            <a:r>
              <a:rPr sz="16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Ramírez</a:t>
            </a:r>
            <a:r>
              <a:rPr sz="16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(Promoción</a:t>
            </a:r>
            <a:r>
              <a:rPr sz="1600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16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Desarrollo</a:t>
            </a:r>
            <a:r>
              <a:rPr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Juvenil</a:t>
            </a:r>
            <a:r>
              <a:rPr sz="16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(Área</a:t>
            </a:r>
            <a:r>
              <a:rPr sz="16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Social)</a:t>
            </a:r>
            <a:endParaRPr sz="16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805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Calibri"/>
              </a:rPr>
              <a:t>VICEPRESIDENTE</a:t>
            </a:r>
            <a:r>
              <a:rPr sz="2000" b="1" spc="-95" dirty="0">
                <a:solidFill>
                  <a:srgbClr val="FFFFFF"/>
                </a:solidFill>
                <a:latin typeface="+mn-lt"/>
                <a:cs typeface="Calibri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+mn-lt"/>
                <a:cs typeface="Calibri"/>
              </a:rPr>
              <a:t>2º</a:t>
            </a:r>
            <a:endParaRPr sz="2000" dirty="0">
              <a:latin typeface="+mn-lt"/>
              <a:cs typeface="Calibri"/>
            </a:endParaRPr>
          </a:p>
          <a:p>
            <a:pPr marL="83185" indent="-81280">
              <a:lnSpc>
                <a:spcPct val="100000"/>
              </a:lnSpc>
              <a:spcBef>
                <a:spcPts val="120"/>
              </a:spcBef>
              <a:buSzPct val="90625"/>
              <a:buFont typeface="Arial"/>
              <a:buChar char="•"/>
              <a:tabLst>
                <a:tab pos="83185" algn="l"/>
              </a:tabLst>
            </a:pP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6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Antonio</a:t>
            </a:r>
            <a:r>
              <a:rPr sz="16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Zapatero</a:t>
            </a:r>
            <a:r>
              <a:rPr sz="16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Gaviria</a:t>
            </a:r>
            <a:r>
              <a:rPr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(Relaciones</a:t>
            </a:r>
            <a:r>
              <a:rPr sz="1600" spc="-9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Institucionales)</a:t>
            </a:r>
            <a:endParaRPr sz="16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b="1" spc="-10" dirty="0">
                <a:solidFill>
                  <a:srgbClr val="FFFFFF"/>
                </a:solidFill>
                <a:latin typeface="+mn-lt"/>
                <a:cs typeface="Calibri"/>
              </a:rPr>
              <a:t>VICEPRESIDENTES</a:t>
            </a:r>
            <a:endParaRPr sz="2000" dirty="0">
              <a:latin typeface="+mn-lt"/>
              <a:cs typeface="Calibri"/>
            </a:endParaRPr>
          </a:p>
          <a:p>
            <a:pPr marL="83185" indent="-81280">
              <a:lnSpc>
                <a:spcPct val="100000"/>
              </a:lnSpc>
              <a:spcBef>
                <a:spcPts val="120"/>
              </a:spcBef>
              <a:buSzPct val="90625"/>
              <a:buFont typeface="Arial"/>
              <a:buChar char="•"/>
              <a:tabLst>
                <a:tab pos="83185" algn="l"/>
              </a:tabLst>
            </a:pP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6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Jorge</a:t>
            </a:r>
            <a:r>
              <a:rPr sz="16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Mendieta</a:t>
            </a:r>
            <a:r>
              <a:rPr sz="16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Peñalver</a:t>
            </a:r>
            <a:r>
              <a:rPr sz="16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(Área</a:t>
            </a:r>
            <a:r>
              <a:rPr sz="16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Deportiva)</a:t>
            </a:r>
            <a:endParaRPr sz="1600" dirty="0">
              <a:latin typeface="+mn-lt"/>
              <a:cs typeface="Tahoma"/>
            </a:endParaRPr>
          </a:p>
          <a:p>
            <a:pPr marL="83185" indent="-81280">
              <a:lnSpc>
                <a:spcPct val="100000"/>
              </a:lnSpc>
              <a:buSzPct val="90625"/>
              <a:buFont typeface="Arial"/>
              <a:buChar char="•"/>
              <a:tabLst>
                <a:tab pos="83185" algn="l"/>
              </a:tabLst>
            </a:pP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6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Alfonso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Munk</a:t>
            </a:r>
            <a:r>
              <a:rPr sz="16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Pacín</a:t>
            </a:r>
            <a:r>
              <a:rPr sz="16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(Área</a:t>
            </a:r>
            <a:r>
              <a:rPr sz="16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Económica)</a:t>
            </a:r>
            <a:endParaRPr sz="1600" dirty="0">
              <a:latin typeface="+mn-lt"/>
              <a:cs typeface="Tahoma"/>
            </a:endParaRPr>
          </a:p>
          <a:p>
            <a:pPr marL="83185" indent="-81280">
              <a:lnSpc>
                <a:spcPct val="100000"/>
              </a:lnSpc>
              <a:buSzPct val="90625"/>
              <a:buFont typeface="Arial"/>
              <a:buChar char="•"/>
              <a:tabLst>
                <a:tab pos="83185" algn="l"/>
              </a:tabLst>
            </a:pP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600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Manuel</a:t>
            </a:r>
            <a:r>
              <a:rPr sz="16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Ortega</a:t>
            </a:r>
            <a:r>
              <a:rPr sz="16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Márquez</a:t>
            </a:r>
            <a:r>
              <a:rPr sz="16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(Área</a:t>
            </a:r>
            <a:r>
              <a:rPr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Marketing</a:t>
            </a:r>
            <a:r>
              <a:rPr sz="16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16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Comunicación)</a:t>
            </a:r>
            <a:endParaRPr sz="1600" dirty="0">
              <a:latin typeface="+mn-lt"/>
              <a:cs typeface="Tahoma"/>
            </a:endParaRPr>
          </a:p>
          <a:p>
            <a:pPr marL="83185" indent="-81280">
              <a:lnSpc>
                <a:spcPct val="100000"/>
              </a:lnSpc>
              <a:spcBef>
                <a:spcPts val="5"/>
              </a:spcBef>
              <a:buSzPct val="90625"/>
              <a:buFont typeface="Arial"/>
              <a:buChar char="•"/>
              <a:tabLst>
                <a:tab pos="83185" algn="l"/>
              </a:tabLst>
            </a:pP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6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Manuel</a:t>
            </a:r>
            <a:r>
              <a:rPr sz="16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Velázquez</a:t>
            </a:r>
            <a:r>
              <a:rPr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Lorenza</a:t>
            </a:r>
            <a:r>
              <a:rPr sz="16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(Área</a:t>
            </a:r>
            <a:r>
              <a:rPr sz="16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Jurídica</a:t>
            </a:r>
            <a:r>
              <a:rPr sz="16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16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+mn-lt"/>
                <a:cs typeface="Tahoma"/>
              </a:rPr>
              <a:t>Reglamentos</a:t>
            </a:r>
            <a:r>
              <a:rPr sz="1600" spc="-10" dirty="0">
                <a:solidFill>
                  <a:srgbClr val="FFFFFF"/>
                </a:solidFill>
                <a:latin typeface="+mn-lt"/>
                <a:cs typeface="Tahoma"/>
              </a:rPr>
              <a:t>)</a:t>
            </a:r>
            <a:endParaRPr lang="es-ES" sz="1600" spc="-1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83185" indent="-81280">
              <a:spcBef>
                <a:spcPts val="5"/>
              </a:spcBef>
              <a:buSzPct val="90625"/>
              <a:buFont typeface="Arial"/>
              <a:buChar char="•"/>
              <a:tabLst>
                <a:tab pos="83185" algn="l"/>
              </a:tabLst>
            </a:pPr>
            <a:r>
              <a:rPr lang="es-ES" sz="16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lang="es-ES" sz="16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1600" dirty="0">
                <a:solidFill>
                  <a:srgbClr val="FFFFFF"/>
                </a:solidFill>
                <a:latin typeface="+mn-lt"/>
                <a:cs typeface="Tahoma"/>
              </a:rPr>
              <a:t>Nicolás</a:t>
            </a:r>
            <a:r>
              <a:rPr lang="es-ES" sz="16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1600" dirty="0">
                <a:solidFill>
                  <a:srgbClr val="FFFFFF"/>
                </a:solidFill>
                <a:latin typeface="+mn-lt"/>
                <a:cs typeface="Tahoma"/>
              </a:rPr>
              <a:t>Ramos</a:t>
            </a:r>
            <a:r>
              <a:rPr lang="es-ES" sz="16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1600" spc="-20" dirty="0">
                <a:solidFill>
                  <a:srgbClr val="FFFFFF"/>
                </a:solidFill>
                <a:latin typeface="+mn-lt"/>
                <a:cs typeface="Tahoma"/>
              </a:rPr>
              <a:t>Bañón (Área de instalaciones FTM)</a:t>
            </a:r>
            <a:endParaRPr lang="es-ES" sz="1600" dirty="0">
              <a:latin typeface="+mn-lt"/>
              <a:cs typeface="Tahoma"/>
            </a:endParaRPr>
          </a:p>
          <a:p>
            <a:pPr marL="83185" indent="-81280">
              <a:lnSpc>
                <a:spcPct val="100000"/>
              </a:lnSpc>
              <a:spcBef>
                <a:spcPts val="5"/>
              </a:spcBef>
              <a:buSzPct val="90625"/>
              <a:buFont typeface="Arial"/>
              <a:buChar char="•"/>
              <a:tabLst>
                <a:tab pos="83185" algn="l"/>
              </a:tabLst>
            </a:pPr>
            <a:endParaRPr sz="1600" dirty="0">
              <a:latin typeface="+mn-lt"/>
              <a:cs typeface="Tahom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852820"/>
              </p:ext>
            </p:extLst>
          </p:nvPr>
        </p:nvGraphicFramePr>
        <p:xfrm>
          <a:off x="546734" y="5437908"/>
          <a:ext cx="7656194" cy="6580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7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5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marL="31750">
                        <a:lnSpc>
                          <a:spcPts val="1900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GERENCIA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8A1B3E">
                        <a:alpha val="639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ts val="1900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SECRETARIO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8A1B3E">
                        <a:alpha val="639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900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TESORERA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8A1B3E">
                        <a:alpha val="639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792">
                <a:tc>
                  <a:txBody>
                    <a:bodyPr/>
                    <a:lstStyle/>
                    <a:p>
                      <a:pPr marL="102235" indent="-79375">
                        <a:lnSpc>
                          <a:spcPts val="1839"/>
                        </a:lnSpc>
                        <a:spcBef>
                          <a:spcPts val="10"/>
                        </a:spcBef>
                        <a:buSzPct val="93750"/>
                        <a:buFont typeface="Arial"/>
                        <a:buChar char="•"/>
                        <a:tabLst>
                          <a:tab pos="102235" algn="l"/>
                        </a:tabLst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D.</a:t>
                      </a:r>
                      <a:r>
                        <a:rPr sz="15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Juan</a:t>
                      </a:r>
                      <a:r>
                        <a:rPr sz="1500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Avendaño</a:t>
                      </a:r>
                      <a:r>
                        <a:rPr sz="1500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Iglesias</a:t>
                      </a:r>
                      <a:endParaRPr sz="1500" dirty="0">
                        <a:latin typeface="Tahoma"/>
                        <a:cs typeface="Tahoma"/>
                      </a:endParaRPr>
                    </a:p>
                  </a:txBody>
                  <a:tcPr marL="0" marR="0" marT="1155" marB="0">
                    <a:solidFill>
                      <a:srgbClr val="8A1B3E">
                        <a:alpha val="639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839"/>
                        </a:lnSpc>
                        <a:spcBef>
                          <a:spcPts val="10"/>
                        </a:spcBef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D.</a:t>
                      </a:r>
                      <a:r>
                        <a:rPr sz="15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Jaime</a:t>
                      </a:r>
                      <a:r>
                        <a:rPr sz="1500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Fraile</a:t>
                      </a:r>
                      <a:r>
                        <a:rPr sz="1500" spc="-8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Martín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1155" marB="0">
                    <a:solidFill>
                      <a:srgbClr val="8A1B3E">
                        <a:alpha val="639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ts val="1839"/>
                        </a:lnSpc>
                        <a:spcBef>
                          <a:spcPts val="10"/>
                        </a:spcBef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Dª.</a:t>
                      </a:r>
                      <a:r>
                        <a:rPr sz="1500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Miriam</a:t>
                      </a:r>
                      <a:r>
                        <a:rPr sz="1500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García</a:t>
                      </a:r>
                      <a:r>
                        <a:rPr sz="1500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Elipe</a:t>
                      </a:r>
                      <a:endParaRPr sz="1500" dirty="0">
                        <a:latin typeface="Tahoma"/>
                        <a:cs typeface="Tahoma"/>
                      </a:endParaRPr>
                    </a:p>
                  </a:txBody>
                  <a:tcPr marL="0" marR="0" marT="1155" marB="0">
                    <a:solidFill>
                      <a:srgbClr val="8A1B3E">
                        <a:alpha val="639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325120" y="109220"/>
            <a:ext cx="7188200" cy="1117600"/>
            <a:chOff x="325120" y="109220"/>
            <a:chExt cx="7188200" cy="1117600"/>
          </a:xfrm>
        </p:grpSpPr>
        <p:sp>
          <p:nvSpPr>
            <p:cNvPr id="8" name="object 8"/>
            <p:cNvSpPr/>
            <p:nvPr/>
          </p:nvSpPr>
          <p:spPr>
            <a:xfrm>
              <a:off x="344170" y="128270"/>
              <a:ext cx="7150100" cy="1079500"/>
            </a:xfrm>
            <a:custGeom>
              <a:avLst/>
              <a:gdLst/>
              <a:ahLst/>
              <a:cxnLst/>
              <a:rect l="l" t="t" r="r" b="b"/>
              <a:pathLst>
                <a:path w="7150100" h="1079500">
                  <a:moveTo>
                    <a:pt x="6970140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8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6970140" y="1079500"/>
                  </a:lnTo>
                  <a:lnTo>
                    <a:pt x="7017999" y="1073075"/>
                  </a:lnTo>
                  <a:lnTo>
                    <a:pt x="7060993" y="1054941"/>
                  </a:lnTo>
                  <a:lnTo>
                    <a:pt x="7097410" y="1026810"/>
                  </a:lnTo>
                  <a:lnTo>
                    <a:pt x="7125541" y="990393"/>
                  </a:lnTo>
                  <a:lnTo>
                    <a:pt x="7143675" y="947399"/>
                  </a:lnTo>
                  <a:lnTo>
                    <a:pt x="7150100" y="899540"/>
                  </a:lnTo>
                  <a:lnTo>
                    <a:pt x="7150100" y="179958"/>
                  </a:lnTo>
                  <a:lnTo>
                    <a:pt x="7143675" y="132100"/>
                  </a:lnTo>
                  <a:lnTo>
                    <a:pt x="7125541" y="89106"/>
                  </a:lnTo>
                  <a:lnTo>
                    <a:pt x="7097410" y="52689"/>
                  </a:lnTo>
                  <a:lnTo>
                    <a:pt x="7060993" y="24558"/>
                  </a:lnTo>
                  <a:lnTo>
                    <a:pt x="7017999" y="6424"/>
                  </a:lnTo>
                  <a:lnTo>
                    <a:pt x="697014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4170" y="128270"/>
              <a:ext cx="7150100" cy="1079500"/>
            </a:xfrm>
            <a:custGeom>
              <a:avLst/>
              <a:gdLst/>
              <a:ahLst/>
              <a:cxnLst/>
              <a:rect l="l" t="t" r="r" b="b"/>
              <a:pathLst>
                <a:path w="7150100" h="1079500">
                  <a:moveTo>
                    <a:pt x="0" y="179958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6970140" y="0"/>
                  </a:lnTo>
                  <a:lnTo>
                    <a:pt x="7017999" y="6424"/>
                  </a:lnTo>
                  <a:lnTo>
                    <a:pt x="7060993" y="24558"/>
                  </a:lnTo>
                  <a:lnTo>
                    <a:pt x="7097410" y="52689"/>
                  </a:lnTo>
                  <a:lnTo>
                    <a:pt x="7125541" y="89106"/>
                  </a:lnTo>
                  <a:lnTo>
                    <a:pt x="7143675" y="132100"/>
                  </a:lnTo>
                  <a:lnTo>
                    <a:pt x="7150100" y="179958"/>
                  </a:lnTo>
                  <a:lnTo>
                    <a:pt x="7150100" y="899540"/>
                  </a:lnTo>
                  <a:lnTo>
                    <a:pt x="7143675" y="947399"/>
                  </a:lnTo>
                  <a:lnTo>
                    <a:pt x="7125541" y="990393"/>
                  </a:lnTo>
                  <a:lnTo>
                    <a:pt x="7097410" y="1026810"/>
                  </a:lnTo>
                  <a:lnTo>
                    <a:pt x="7060993" y="1054941"/>
                  </a:lnTo>
                  <a:lnTo>
                    <a:pt x="7017999" y="1073075"/>
                  </a:lnTo>
                  <a:lnTo>
                    <a:pt x="6970140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 idx="4294967295"/>
          </p:nvPr>
        </p:nvSpPr>
        <p:spPr>
          <a:xfrm>
            <a:off x="461962" y="128270"/>
            <a:ext cx="8982075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00"/>
              </a:spcBef>
            </a:pPr>
            <a:r>
              <a:rPr sz="6600" b="0" dirty="0">
                <a:latin typeface="+mj-lt"/>
                <a:cs typeface="Arial Narrow"/>
              </a:rPr>
              <a:t>JUNTA</a:t>
            </a:r>
            <a:r>
              <a:rPr sz="6600" b="0" spc="-65" dirty="0">
                <a:latin typeface="+mj-lt"/>
                <a:cs typeface="Arial Narrow"/>
              </a:rPr>
              <a:t> </a:t>
            </a:r>
            <a:r>
              <a:rPr sz="6600" b="0" spc="45" dirty="0">
                <a:latin typeface="+mj-lt"/>
                <a:cs typeface="Arial Narrow"/>
              </a:rPr>
              <a:t>DIRECTIVA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5231B-2C1C-4A60-E002-B16E392F3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VETERANOS-(+50)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713C61-2A3D-CF80-380F-C8576F53D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45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6325D0-B932-7C36-ABF0-F234CC6CBD1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Alfredo Fernández Andrés	a Gregorio Hidalgo López	 	7/5 6/4 </a:t>
            </a:r>
          </a:p>
          <a:p>
            <a:r>
              <a:rPr lang="es-ES" dirty="0"/>
              <a:t>Oscar Iglesias Fernández a Álvaro Plaza de las Heras		 6/3 6/3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Alfredo Fernández Andrés	a Oscar Iglesias Fernández    	7/6 3/6 10/4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EABA89-7D16-3722-BB01-BD29FE7F803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615553"/>
          </a:xfrm>
        </p:spPr>
        <p:txBody>
          <a:bodyPr/>
          <a:lstStyle/>
          <a:p>
            <a:r>
              <a:rPr lang="es-ES" dirty="0"/>
              <a:t>FEMENINO 10 Participantes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27616AF-6073-BAEB-DEE7-B8D858AC0E0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Córdoba Ruiz Garcia a Leila </a:t>
            </a:r>
            <a:r>
              <a:rPr lang="es-ES" dirty="0" err="1"/>
              <a:t>Burin</a:t>
            </a:r>
            <a:r>
              <a:rPr lang="es-ES" dirty="0"/>
              <a:t>	 			6/4 6/3</a:t>
            </a:r>
          </a:p>
          <a:p>
            <a:r>
              <a:rPr lang="es-ES" dirty="0"/>
              <a:t>Pilar Collado </a:t>
            </a:r>
            <a:r>
              <a:rPr lang="es-ES" dirty="0" err="1"/>
              <a:t>Baillo</a:t>
            </a:r>
            <a:r>
              <a:rPr lang="es-ES" dirty="0"/>
              <a:t> a Ana </a:t>
            </a:r>
            <a:r>
              <a:rPr lang="es-ES" dirty="0" err="1"/>
              <a:t>Sumastre</a:t>
            </a:r>
            <a:r>
              <a:rPr lang="es-ES" dirty="0"/>
              <a:t> Treviño	 		WO-J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Córdoba Ruiz Garcia a Pilar Collado </a:t>
            </a:r>
            <a:r>
              <a:rPr lang="es-ES" dirty="0" err="1"/>
              <a:t>Baillo</a:t>
            </a:r>
            <a:r>
              <a:rPr lang="es-ES" dirty="0"/>
              <a:t>           		6/3 7/5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6328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1F74A-68B7-EE91-CCCD-168653558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VETERANOS (+55)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D293AB-8379-2C22-8206-F6233A8D9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23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B61389-B257-606E-3F33-9C64706B7EB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Eugenio Sagrado López a Javier Suarez Álvarez	 	6/4 6/2</a:t>
            </a:r>
          </a:p>
          <a:p>
            <a:r>
              <a:rPr lang="es-ES" dirty="0"/>
              <a:t>Pedro R. Casta Zamorano a José M. Serrano Pérez	       	6/2 6/1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Pedro R. Costa Zamorano a Eugenio Sagrado López	      	6/3 6/1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8A55C1-242B-0F20-2B83-505EC93862FD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A33643C-F91F-016B-4DF7-4F2F7CB7DA2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7206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12064-8840-5B1C-C6A1-021C40FA2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DE VETERANOS (+60)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4977CD-01B3-71AC-44BE-36F26916F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19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55B0E7-2E30-9DC3-95BB-01354C5033E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José Robles Orejón a Juan José Saro López.			4/6 7/5 10/4</a:t>
            </a:r>
          </a:p>
          <a:p>
            <a:r>
              <a:rPr lang="es-ES" dirty="0"/>
              <a:t>Iñigo </a:t>
            </a:r>
            <a:r>
              <a:rPr lang="es-ES" dirty="0" err="1"/>
              <a:t>Yllera</a:t>
            </a:r>
            <a:r>
              <a:rPr lang="es-ES" dirty="0"/>
              <a:t> Cabellos a Ángel Sánchez Garcia			6/3 4/6 10/5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Iñigo </a:t>
            </a:r>
            <a:r>
              <a:rPr lang="es-ES" dirty="0" err="1"/>
              <a:t>Yllera</a:t>
            </a:r>
            <a:r>
              <a:rPr lang="es-ES" dirty="0"/>
              <a:t> Cabellos a José Robles Orejón	 		5/5 Abandono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0588C2-1E4C-ED4D-746E-A2112F61A353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33400" y="4191000"/>
            <a:ext cx="8795702" cy="615553"/>
          </a:xfrm>
        </p:spPr>
        <p:txBody>
          <a:bodyPr/>
          <a:lstStyle/>
          <a:p>
            <a:r>
              <a:rPr lang="es-ES" dirty="0"/>
              <a:t>FEMENINO 4 Participantes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60FD6A9-8CF5-FEDC-4191-A8549F6F2E2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33400" y="4574977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 err="1"/>
              <a:t>Mº</a:t>
            </a:r>
            <a:r>
              <a:rPr lang="es-ES" dirty="0"/>
              <a:t> Reyes Navas Montal a Carmen Esteban Lista.		6/1 6/0</a:t>
            </a:r>
          </a:p>
          <a:p>
            <a:r>
              <a:rPr lang="es-ES" dirty="0"/>
              <a:t>Mercedes Montoya Escobar a Manuela López Madueño	6/4 6/3 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 err="1"/>
              <a:t>Mº</a:t>
            </a:r>
            <a:r>
              <a:rPr lang="es-ES" dirty="0"/>
              <a:t> Reyes Navas Montal a Mercedes Montoya Escobar	 6/2 6/3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3722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AE417-C22B-BAF3-E40F-DC90F13E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DE VETERANOS (+65)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D6E194-C166-7966-DE94-6F9DA834D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10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92C616-1451-A52F-736A-A4B5F944268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462213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Javier Molina Ramos a Blas </a:t>
            </a:r>
            <a:r>
              <a:rPr lang="es-ES" dirty="0" err="1"/>
              <a:t>Tolsada</a:t>
            </a:r>
            <a:r>
              <a:rPr lang="es-ES" dirty="0"/>
              <a:t> Amedo			6/2 6/1</a:t>
            </a:r>
          </a:p>
          <a:p>
            <a:r>
              <a:rPr lang="es-ES" dirty="0"/>
              <a:t>José Manuel Pérez Guinea	a Jorge Miguel Ocaña		3/4 Abandono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Javier Molina Ramos a José Manuel Pérez Guinea	  	6/2 6/2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6AFB80-70F0-6F72-007E-8E4EA6B24EF0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7226EFD-73EE-04F2-3DEA-23B577CB050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838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D5E8D-8276-2DCB-75B2-83B4585AC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DE VETERANOS (+70)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DAE339-DDA7-F180-2F73-40BFF4153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9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3D4C37-23C5-28D8-EE14-6F01270DB14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462213"/>
          </a:xfrm>
        </p:spPr>
        <p:txBody>
          <a:bodyPr/>
          <a:lstStyle/>
          <a:p>
            <a:r>
              <a:rPr lang="es-ES" dirty="0"/>
              <a:t>SEMIFINAL</a:t>
            </a:r>
          </a:p>
          <a:p>
            <a:r>
              <a:rPr lang="es-ES" dirty="0"/>
              <a:t>Eduardo Pérez Aller a Antonio Garcia </a:t>
            </a:r>
            <a:r>
              <a:rPr lang="es-ES" dirty="0" err="1"/>
              <a:t>Viu</a:t>
            </a:r>
            <a:r>
              <a:rPr lang="es-ES" dirty="0"/>
              <a:t>			6/2 6/2</a:t>
            </a:r>
          </a:p>
          <a:p>
            <a:r>
              <a:rPr lang="es-ES" dirty="0"/>
              <a:t>Francisco Javier Oriol Muñoz a Francisco Romero Moreno	6/3 6/2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Francisco Javier Oriol Muñoz a Eduardo Pérez Aller	      	6/2 6/4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8C3FFC1-464C-C74E-17AF-8734CB1627A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DE2EABA-19D6-88C9-2DAD-94276913F51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3430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029567-48EB-C7F9-E7A1-5E42BFBF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DE VETERANOS (+75)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6082D5-FE4A-5BC6-3D5D-E7535E852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5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849CB6-28B5-A728-CFA5-A4F4BC621C3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154436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Juan Antonio Chavarri Navarro a José Luis Pillado Fernández		W.O.-J</a:t>
            </a:r>
          </a:p>
          <a:p>
            <a:r>
              <a:rPr lang="es-ES" dirty="0"/>
              <a:t>Jaime Artajo Muruzabal a Manuel </a:t>
            </a:r>
            <a:r>
              <a:rPr lang="es-ES" dirty="0" err="1"/>
              <a:t>Visiers</a:t>
            </a:r>
            <a:r>
              <a:rPr lang="es-ES" dirty="0"/>
              <a:t> </a:t>
            </a:r>
            <a:r>
              <a:rPr lang="es-ES" dirty="0" err="1"/>
              <a:t>Guixot</a:t>
            </a:r>
            <a:r>
              <a:rPr lang="es-ES" dirty="0"/>
              <a:t>			7/5 6/1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Juan Antonio Chavarri Navarro a Jaime Artajo Muruzabal		6/0 3/6 10/8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9079069-0AEE-6C76-04AB-B6A8E91F7FF5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72AF7C7-AEE8-C6CF-CB08-2BF4110593D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155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5016C-611C-D3DB-7865-5BCD4DE7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CAMPEONATO DE MADRID DE VETERANOS (+80)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308332-B3AA-28BC-C1EB-635D172A1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795702" cy="615553"/>
          </a:xfrm>
        </p:spPr>
        <p:txBody>
          <a:bodyPr/>
          <a:lstStyle/>
          <a:p>
            <a:r>
              <a:rPr lang="es-ES" dirty="0"/>
              <a:t>MASCULINO 9 Participantes</a:t>
            </a:r>
          </a:p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02FBD7-528A-16AD-33D7-B8BA4806D1A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33400" y="1752600"/>
            <a:ext cx="8795702" cy="2462213"/>
          </a:xfrm>
        </p:spPr>
        <p:txBody>
          <a:bodyPr/>
          <a:lstStyle/>
          <a:p>
            <a:r>
              <a:rPr lang="es-ES" dirty="0"/>
              <a:t>SEMIFINALES</a:t>
            </a:r>
          </a:p>
          <a:p>
            <a:r>
              <a:rPr lang="es-ES" dirty="0"/>
              <a:t>Alfonso De Miguel </a:t>
            </a:r>
            <a:r>
              <a:rPr lang="es-ES" dirty="0" err="1"/>
              <a:t>Melantuche</a:t>
            </a:r>
            <a:r>
              <a:rPr lang="es-ES" dirty="0"/>
              <a:t> a Manuel Hernández Pérez		6/0 6/1	</a:t>
            </a:r>
          </a:p>
          <a:p>
            <a:r>
              <a:rPr lang="es-ES" dirty="0"/>
              <a:t>Jerónimo Arroyo Cruz a Vicente Martin González         		6/2 6/0		</a:t>
            </a:r>
          </a:p>
          <a:p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Jerónimo Arroyo Cruz a Alfonso De Miguel </a:t>
            </a:r>
            <a:r>
              <a:rPr lang="es-ES" dirty="0" err="1"/>
              <a:t>Melantuche</a:t>
            </a:r>
            <a:r>
              <a:rPr lang="es-ES" dirty="0"/>
              <a:t> 		6/1 6/3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F7C934-5238-8AD7-FE5E-513C8447DFF7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FB3EC490-46FD-6915-BBDD-42F500EB6D4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06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7F9C8-AC6F-7CF2-0E97-03D50DD2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CAMPEONATO DE MADRID POR EQUIPOS ALEVIN 2024</a:t>
            </a:r>
            <a:br>
              <a:rPr lang="es-ES" dirty="0"/>
            </a:br>
            <a:r>
              <a:rPr lang="es-ES" dirty="0"/>
              <a:t>MARZO 2024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DBF654-A490-4C59-7464-3BB4EA73A8F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752600"/>
            <a:ext cx="4724400" cy="4431983"/>
          </a:xfrm>
        </p:spPr>
        <p:txBody>
          <a:bodyPr/>
          <a:lstStyle/>
          <a:p>
            <a:pPr algn="ctr"/>
            <a:r>
              <a:rPr lang="es-ES" sz="1800" b="1" dirty="0"/>
              <a:t>MASCULINO 1ª DIVISION</a:t>
            </a:r>
          </a:p>
          <a:p>
            <a:pPr algn="ctr"/>
            <a:r>
              <a:rPr lang="es-ES" sz="1800" dirty="0"/>
              <a:t>PARTICIPARON 29 EQUIPOS </a:t>
            </a:r>
          </a:p>
          <a:p>
            <a:pPr algn="ctr"/>
            <a:r>
              <a:rPr lang="es-ES" sz="1800" dirty="0"/>
              <a:t>SEMIFINALES</a:t>
            </a:r>
          </a:p>
          <a:p>
            <a:pPr algn="ctr"/>
            <a:r>
              <a:rPr lang="es-ES" sz="1800" dirty="0"/>
              <a:t>UVI. EUROPEA TENISPAIN  6 C.T POZUELO  0</a:t>
            </a:r>
          </a:p>
          <a:p>
            <a:pPr algn="ctr"/>
            <a:r>
              <a:rPr lang="es-ES" sz="1800" dirty="0"/>
              <a:t>C.T. CHAMARTIN  6 C.T.ARGANDA DEL REY 0</a:t>
            </a:r>
          </a:p>
          <a:p>
            <a:pPr algn="ctr"/>
            <a:r>
              <a:rPr lang="es-ES" sz="1800" dirty="0"/>
              <a:t>FINAL</a:t>
            </a:r>
          </a:p>
          <a:p>
            <a:pPr algn="ctr"/>
            <a:r>
              <a:rPr lang="es-ES" sz="1800" dirty="0"/>
              <a:t>UVI. EUROPEA TENISPAIN  5 C.T. CHAMARTIN 0</a:t>
            </a:r>
          </a:p>
          <a:p>
            <a:pPr algn="ctr"/>
            <a:endParaRPr lang="es-ES" sz="1800" dirty="0"/>
          </a:p>
          <a:p>
            <a:pPr algn="ctr"/>
            <a:r>
              <a:rPr lang="es-ES" sz="1800" b="1" dirty="0"/>
              <a:t>FEMENINO 1ªDIVISION</a:t>
            </a:r>
          </a:p>
          <a:p>
            <a:pPr algn="ctr"/>
            <a:r>
              <a:rPr lang="es-ES" sz="1800" dirty="0"/>
              <a:t>Participaron: 22 equipos</a:t>
            </a:r>
          </a:p>
          <a:p>
            <a:pPr algn="ctr"/>
            <a:r>
              <a:rPr lang="es-ES" sz="1800" dirty="0"/>
              <a:t>SEMIFINALES</a:t>
            </a:r>
          </a:p>
          <a:p>
            <a:pPr algn="ctr"/>
            <a:r>
              <a:rPr lang="es-ES" sz="1800" dirty="0"/>
              <a:t>C.T. CHAMARTIN 3 C.T. ALCALA 1</a:t>
            </a:r>
          </a:p>
          <a:p>
            <a:pPr algn="ctr"/>
            <a:r>
              <a:rPr lang="es-ES" sz="1800" dirty="0"/>
              <a:t>UVI. EUROPEA TENISPAIN 3 C,T,P. ALCOBENDAS 1</a:t>
            </a:r>
          </a:p>
          <a:p>
            <a:pPr algn="ctr"/>
            <a:r>
              <a:rPr lang="es-ES" sz="1800" dirty="0"/>
              <a:t>FINAL </a:t>
            </a:r>
          </a:p>
          <a:p>
            <a:pPr algn="ctr"/>
            <a:r>
              <a:rPr lang="es-ES" sz="1800" dirty="0"/>
              <a:t>C.T. CHAMARTIN 4 UVI. EUROPEA TENISPAIN 0</a:t>
            </a:r>
          </a:p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29141C-1EE2-3B15-6A85-E08DA87EDDB4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748901"/>
            <a:ext cx="4724400" cy="5109099"/>
          </a:xfrm>
        </p:spPr>
        <p:txBody>
          <a:bodyPr/>
          <a:lstStyle/>
          <a:p>
            <a:pPr algn="ctr"/>
            <a:r>
              <a:rPr lang="es-ES" sz="1800" b="1" dirty="0"/>
              <a:t>MASCULINO 2º DIVISION</a:t>
            </a:r>
          </a:p>
          <a:p>
            <a:pPr algn="ctr"/>
            <a:r>
              <a:rPr lang="es-ES" sz="1800" dirty="0"/>
              <a:t>SEMIFINALES</a:t>
            </a:r>
          </a:p>
          <a:p>
            <a:pPr algn="ctr"/>
            <a:r>
              <a:rPr lang="es-ES" sz="1800" dirty="0"/>
              <a:t>C.T. RIVAS SPORT 5 RC.PUERTA HIERRO 4</a:t>
            </a:r>
          </a:p>
          <a:p>
            <a:pPr algn="ctr"/>
            <a:r>
              <a:rPr lang="es-ES" sz="1800" dirty="0"/>
              <a:t>C.T. MIRASIERRA 5 C.T. VALDEMORO 4</a:t>
            </a:r>
          </a:p>
          <a:p>
            <a:pPr algn="ctr"/>
            <a:r>
              <a:rPr lang="es-ES" sz="1800" dirty="0"/>
              <a:t>FINAL </a:t>
            </a:r>
          </a:p>
          <a:p>
            <a:pPr algn="ctr"/>
            <a:r>
              <a:rPr lang="es-ES" sz="1800" dirty="0"/>
              <a:t>C.T. MIRASIERRA 5 C.T. RIVAS SPORT 4</a:t>
            </a:r>
          </a:p>
          <a:p>
            <a:pPr algn="ctr"/>
            <a:endParaRPr lang="es-ES" sz="1800" b="1" dirty="0"/>
          </a:p>
          <a:p>
            <a:pPr algn="ctr"/>
            <a:r>
              <a:rPr lang="es-ES" sz="1800" b="1" dirty="0"/>
              <a:t>FEMENINO 2ª DIVISION</a:t>
            </a:r>
          </a:p>
          <a:p>
            <a:pPr algn="ctr"/>
            <a:r>
              <a:rPr lang="es-ES" sz="1800" dirty="0"/>
              <a:t>SEMIFINALES</a:t>
            </a:r>
          </a:p>
          <a:p>
            <a:pPr algn="ctr"/>
            <a:r>
              <a:rPr lang="es-ES" sz="1800" dirty="0"/>
              <a:t>C.T. ALBORADA 3 C.T. INTERNACIONAL 1</a:t>
            </a:r>
          </a:p>
          <a:p>
            <a:pPr algn="ctr"/>
            <a:r>
              <a:rPr lang="es-ES" sz="1800" dirty="0"/>
              <a:t>C.T. TORREJON 3 C.T. VALDEMORO 0</a:t>
            </a:r>
          </a:p>
          <a:p>
            <a:pPr algn="ctr"/>
            <a:r>
              <a:rPr lang="es-ES" sz="1800" dirty="0"/>
              <a:t>FINAL </a:t>
            </a:r>
          </a:p>
          <a:p>
            <a:pPr algn="ctr"/>
            <a:r>
              <a:rPr lang="es-ES" sz="1800" dirty="0"/>
              <a:t>C.T. ALBORADA 3 C.T. TORREJON 2</a:t>
            </a:r>
          </a:p>
          <a:p>
            <a:pPr algn="ctr"/>
            <a:endParaRPr lang="es-ES" sz="1800" dirty="0"/>
          </a:p>
          <a:p>
            <a:pPr algn="ctr"/>
            <a:r>
              <a:rPr lang="es-ES" sz="1800" b="1" dirty="0"/>
              <a:t>FEMENINO 3ª DIVISION</a:t>
            </a:r>
          </a:p>
          <a:p>
            <a:pPr algn="ctr"/>
            <a:r>
              <a:rPr lang="es-ES" sz="1800" dirty="0"/>
              <a:t>FINAL</a:t>
            </a:r>
          </a:p>
          <a:p>
            <a:pPr algn="ctr"/>
            <a:r>
              <a:rPr lang="es-ES" sz="1800" dirty="0"/>
              <a:t>CLUB DE CAMPO 3 C.T MIRASIERRA 1</a:t>
            </a:r>
          </a:p>
          <a:p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3276966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31D4B-70FE-CD2D-14B7-01D677005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IX CAMPEONATO DE MADRID POR EQUIPOS BENJAMIN 2024</a:t>
            </a:r>
            <a:br>
              <a:rPr lang="es-ES" dirty="0"/>
            </a:br>
            <a:r>
              <a:rPr lang="es-ES" dirty="0"/>
              <a:t>SEPTIEMBRE 2024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AFA996-7CA1-853D-555C-14596768334E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45757" y="2207814"/>
            <a:ext cx="9445073" cy="1938992"/>
          </a:xfrm>
        </p:spPr>
        <p:txBody>
          <a:bodyPr/>
          <a:lstStyle/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UNIV. EUROPEA TENISPAIN 3 C,T, CHAMARTIN 0</a:t>
            </a:r>
          </a:p>
          <a:p>
            <a:pPr algn="ctr"/>
            <a:r>
              <a:rPr lang="es-ES" dirty="0"/>
              <a:t>Club TENIS PADEL ALCOBENDAS 3 C.T. POZUELO 0   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UNIV. EUROPEA TENISPAIN 3 Club TENIS PADEL ALCOBENDAS 0</a:t>
            </a: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6686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8B7B6-7E87-2C35-2C6F-7E4081948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POR EQUIPOS INFANTILES 2024</a:t>
            </a:r>
            <a:br>
              <a:rPr lang="es-ES" dirty="0"/>
            </a:br>
            <a:r>
              <a:rPr lang="es-ES" dirty="0"/>
              <a:t>ABRIL DE 2024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4A806B-A9FC-97AD-64F0-40D00CE2359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375298"/>
            <a:ext cx="4724400" cy="4062651"/>
          </a:xfrm>
        </p:spPr>
        <p:txBody>
          <a:bodyPr/>
          <a:lstStyle/>
          <a:p>
            <a:pPr algn="ctr"/>
            <a:r>
              <a:rPr lang="es-ES" sz="1600" b="1" dirty="0"/>
              <a:t>MASCULINO 1ª DIVISION</a:t>
            </a:r>
          </a:p>
          <a:p>
            <a:pPr algn="ctr"/>
            <a:r>
              <a:rPr lang="es-ES_tradn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Participaron 31 equipos</a:t>
            </a:r>
            <a:endParaRPr lang="es-ES" sz="1600" dirty="0"/>
          </a:p>
          <a:p>
            <a:pPr algn="ctr"/>
            <a:r>
              <a:rPr lang="es-ES" sz="1600" dirty="0"/>
              <a:t>SEMIFINALES</a:t>
            </a:r>
          </a:p>
          <a:p>
            <a:pPr algn="ctr"/>
            <a:r>
              <a:rPr lang="es-ES" sz="1600" dirty="0"/>
              <a:t>C.T. ALBORAN 5 ESC ALCALA	4</a:t>
            </a:r>
          </a:p>
          <a:p>
            <a:pPr algn="ctr"/>
            <a:r>
              <a:rPr lang="es-ES" sz="1600" dirty="0"/>
              <a:t>Univ. Europea </a:t>
            </a:r>
            <a:r>
              <a:rPr lang="es-ES" sz="1600" dirty="0" err="1"/>
              <a:t>Tenispain</a:t>
            </a:r>
            <a:r>
              <a:rPr lang="es-ES" sz="1600" dirty="0"/>
              <a:t> 5 CTP. ALCOBENDAS 1</a:t>
            </a:r>
          </a:p>
          <a:p>
            <a:pPr algn="ctr"/>
            <a:r>
              <a:rPr lang="es-ES" sz="1600" dirty="0"/>
              <a:t>FINAL</a:t>
            </a:r>
          </a:p>
          <a:p>
            <a:pPr algn="ctr"/>
            <a:r>
              <a:rPr lang="es-ES" sz="1600" dirty="0"/>
              <a:t>C.T. ALBORAN 5 Univ. Europea </a:t>
            </a:r>
            <a:r>
              <a:rPr lang="es-ES" sz="1600" dirty="0" err="1"/>
              <a:t>Tenispain</a:t>
            </a:r>
            <a:r>
              <a:rPr lang="es-ES" sz="1600" dirty="0"/>
              <a:t> 4</a:t>
            </a:r>
          </a:p>
          <a:p>
            <a:pPr algn="ctr"/>
            <a:endParaRPr lang="es-ES" sz="1600" dirty="0"/>
          </a:p>
          <a:p>
            <a:pPr algn="ctr"/>
            <a:r>
              <a:rPr lang="es-ES" sz="1600" b="1" dirty="0"/>
              <a:t>FEMENINO 1ªDIVISION</a:t>
            </a:r>
          </a:p>
          <a:p>
            <a:pPr algn="ctr"/>
            <a:r>
              <a:rPr lang="es-ES" sz="1600" dirty="0"/>
              <a:t>Participaron: 26 equipos</a:t>
            </a:r>
          </a:p>
          <a:p>
            <a:pPr algn="ctr"/>
            <a:r>
              <a:rPr lang="es-ES" sz="1600" dirty="0"/>
              <a:t>SEMIFINALES</a:t>
            </a:r>
          </a:p>
          <a:p>
            <a:pPr algn="ctr"/>
            <a:r>
              <a:rPr lang="es-ES" sz="1600" dirty="0"/>
              <a:t>Univ. Europea </a:t>
            </a:r>
            <a:r>
              <a:rPr lang="es-ES" sz="1600" dirty="0" err="1"/>
              <a:t>Tenispain</a:t>
            </a:r>
            <a:r>
              <a:rPr lang="es-ES" sz="1600" dirty="0"/>
              <a:t> 4 SEK 0</a:t>
            </a:r>
          </a:p>
          <a:p>
            <a:pPr algn="ctr"/>
            <a:r>
              <a:rPr lang="es-ES" sz="1600" dirty="0"/>
              <a:t>C.T. ARGANDA 3 C.T. CHAMARTIN 1</a:t>
            </a:r>
          </a:p>
          <a:p>
            <a:pPr algn="ctr"/>
            <a:r>
              <a:rPr lang="es-ES" sz="1600" dirty="0"/>
              <a:t>FINAL </a:t>
            </a:r>
          </a:p>
          <a:p>
            <a:pPr algn="ctr"/>
            <a:r>
              <a:rPr lang="es-ES" sz="1600" dirty="0"/>
              <a:t>Univ. Europea </a:t>
            </a:r>
            <a:r>
              <a:rPr lang="es-ES" sz="1600" dirty="0" err="1"/>
              <a:t>Tenispain</a:t>
            </a:r>
            <a:r>
              <a:rPr lang="es-ES" sz="1600" dirty="0"/>
              <a:t> 3 C.T. ARGANDA 1</a:t>
            </a:r>
          </a:p>
          <a:p>
            <a:endParaRPr lang="es-ES" sz="1600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F46CB1-4F0E-B66C-9DE1-425A974963B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371600"/>
            <a:ext cx="4724400" cy="4924425"/>
          </a:xfrm>
        </p:spPr>
        <p:txBody>
          <a:bodyPr/>
          <a:lstStyle/>
          <a:p>
            <a:pPr algn="ctr"/>
            <a:r>
              <a:rPr lang="es-ES" sz="1600" b="1" dirty="0"/>
              <a:t>MASCULINO 2º DIVISION</a:t>
            </a:r>
          </a:p>
          <a:p>
            <a:pPr algn="ctr"/>
            <a:r>
              <a:rPr lang="es-ES" sz="1600" dirty="0"/>
              <a:t>SEMIFINALES</a:t>
            </a:r>
          </a:p>
          <a:p>
            <a:pPr algn="ctr"/>
            <a:r>
              <a:rPr lang="es-ES" sz="1600" dirty="0"/>
              <a:t>C.T. TORREJON 7 C.D. PROTENIS COLMENAR	 2</a:t>
            </a:r>
          </a:p>
          <a:p>
            <a:pPr algn="ctr"/>
            <a:r>
              <a:rPr lang="es-ES" sz="1600" dirty="0"/>
              <a:t>C.T. VALDEMORO 6 EL TEJAR C.T.	3</a:t>
            </a:r>
          </a:p>
          <a:p>
            <a:pPr algn="ctr"/>
            <a:r>
              <a:rPr lang="es-ES" sz="1600" dirty="0"/>
              <a:t>FINAL </a:t>
            </a:r>
          </a:p>
          <a:p>
            <a:pPr algn="ctr"/>
            <a:r>
              <a:rPr lang="es-ES" sz="1600" dirty="0"/>
              <a:t>C.T. TORREJON 7 C.T. VALDEMORO 2</a:t>
            </a:r>
          </a:p>
          <a:p>
            <a:pPr algn="ctr"/>
            <a:endParaRPr lang="es-ES" sz="1600" dirty="0"/>
          </a:p>
          <a:p>
            <a:pPr algn="ctr"/>
            <a:r>
              <a:rPr lang="es-ES" sz="1600" b="1" dirty="0"/>
              <a:t>FEMENINO 2ª DIVISION</a:t>
            </a:r>
          </a:p>
          <a:p>
            <a:pPr algn="ctr"/>
            <a:r>
              <a:rPr lang="es-ES" sz="1600" dirty="0"/>
              <a:t>SEMIFINALES</a:t>
            </a:r>
          </a:p>
          <a:p>
            <a:pPr algn="ctr"/>
            <a:r>
              <a:rPr lang="es-ES" sz="1600" dirty="0"/>
              <a:t>A.T. PARLA	 3 C.T. ALBORADA 2</a:t>
            </a:r>
          </a:p>
          <a:p>
            <a:pPr algn="ctr"/>
            <a:r>
              <a:rPr lang="es-ES" sz="1600" dirty="0"/>
              <a:t>C. T. DAGANZO 3 C. T. POZUELO 2</a:t>
            </a:r>
          </a:p>
          <a:p>
            <a:pPr algn="ctr"/>
            <a:r>
              <a:rPr lang="es-ES" sz="1600" dirty="0"/>
              <a:t>FINAL </a:t>
            </a:r>
          </a:p>
          <a:p>
            <a:pPr algn="ctr"/>
            <a:r>
              <a:rPr lang="es-ES" sz="1600" dirty="0"/>
              <a:t>C. T. DAGANZO 3 C A.T. PARLA 2</a:t>
            </a:r>
          </a:p>
          <a:p>
            <a:pPr algn="ctr"/>
            <a:endParaRPr lang="es-ES" sz="1600" dirty="0"/>
          </a:p>
          <a:p>
            <a:pPr algn="ctr"/>
            <a:r>
              <a:rPr lang="es-ES" sz="1600" b="1" dirty="0"/>
              <a:t>FEMENINO 3º DIVISION</a:t>
            </a:r>
          </a:p>
          <a:p>
            <a:pPr algn="ctr"/>
            <a:r>
              <a:rPr lang="es-ES" sz="1600" dirty="0"/>
              <a:t>SEMIFINALES</a:t>
            </a:r>
          </a:p>
          <a:p>
            <a:pPr algn="ctr"/>
            <a:r>
              <a:rPr lang="es-ES" sz="1600" dirty="0"/>
              <a:t>C.T. ALCORCON 3 C.T. VALDEMORO 1</a:t>
            </a:r>
          </a:p>
          <a:p>
            <a:pPr algn="ctr"/>
            <a:r>
              <a:rPr lang="es-ES" sz="1600" dirty="0"/>
              <a:t>C.T. AMANECER 3 C.DE CAMPO VILLA MADRID 1</a:t>
            </a:r>
          </a:p>
          <a:p>
            <a:pPr algn="ctr"/>
            <a:r>
              <a:rPr lang="es-ES" sz="1600" dirty="0"/>
              <a:t>FINAL</a:t>
            </a:r>
          </a:p>
          <a:p>
            <a:pPr algn="ctr"/>
            <a:r>
              <a:rPr lang="es-ES" sz="1600" dirty="0"/>
              <a:t>C.T. AMANECER 3 C.T. ALCORCON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007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6277" y="1575498"/>
            <a:ext cx="1743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VOCALES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6277" y="2429509"/>
            <a:ext cx="370205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 indent="-88900">
              <a:lnSpc>
                <a:spcPct val="100000"/>
              </a:lnSpc>
              <a:spcBef>
                <a:spcPts val="10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Rubén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Sáenz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Cano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Mario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Raúl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García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Crisanto</a:t>
            </a:r>
            <a:r>
              <a:rPr sz="18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Campos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los</a:t>
            </a:r>
            <a:r>
              <a:rPr sz="18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Santos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José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Bosch</a:t>
            </a:r>
            <a:r>
              <a:rPr sz="18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Bosch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Laura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Monterrubio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Vidal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Maria</a:t>
            </a:r>
            <a:r>
              <a:rPr sz="18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Jesús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Rodriguez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Bastida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spcBef>
                <a:spcPts val="5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la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Osa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Gómez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Domingo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García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Pérez</a:t>
            </a:r>
            <a:endParaRPr sz="1800" dirty="0">
              <a:latin typeface="+mn-lt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92014" y="2426398"/>
            <a:ext cx="2990215" cy="2510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 indent="-88900">
              <a:lnSpc>
                <a:spcPct val="100000"/>
              </a:lnSpc>
              <a:spcBef>
                <a:spcPts val="10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Fernando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Gracia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Navío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spcBef>
                <a:spcPts val="5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Alberto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Díez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Angulo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Pedro</a:t>
            </a:r>
            <a:r>
              <a:rPr sz="18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Morollón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Andrés</a:t>
            </a:r>
            <a:r>
              <a:rPr sz="18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Espada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Caballero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ts val="216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Muñoz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Cardeñosa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Jaime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Castell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Hernández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Pedro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+mn-lt"/>
                <a:cs typeface="Tahoma"/>
              </a:rPr>
              <a:t>Huelves</a:t>
            </a:r>
            <a:r>
              <a:rPr sz="18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Cruz</a:t>
            </a:r>
            <a:endParaRPr lang="es-ES" spc="-2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lang="es-ES" sz="1800" spc="-20" dirty="0">
                <a:solidFill>
                  <a:srgbClr val="FFFFFF"/>
                </a:solidFill>
                <a:latin typeface="+mn-lt"/>
                <a:cs typeface="Tahoma"/>
              </a:rPr>
              <a:t>D. José Aparicio Asenjo</a:t>
            </a: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lang="es-ES" spc="-20" dirty="0">
                <a:solidFill>
                  <a:srgbClr val="FFFFFF"/>
                </a:solidFill>
                <a:latin typeface="+mn-lt"/>
                <a:cs typeface="Tahoma"/>
              </a:rPr>
              <a:t>D. Guillermo Corral Sastre</a:t>
            </a:r>
            <a:endParaRPr lang="es-ES" sz="1800" spc="-20" dirty="0">
              <a:solidFill>
                <a:srgbClr val="FFFFFF"/>
              </a:solidFill>
              <a:latin typeface="+mn-lt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25120" y="228600"/>
            <a:ext cx="7188200" cy="1117600"/>
            <a:chOff x="325120" y="228600"/>
            <a:chExt cx="7188200" cy="1117600"/>
          </a:xfrm>
        </p:grpSpPr>
        <p:sp>
          <p:nvSpPr>
            <p:cNvPr id="6" name="object 6"/>
            <p:cNvSpPr/>
            <p:nvPr/>
          </p:nvSpPr>
          <p:spPr>
            <a:xfrm>
              <a:off x="344170" y="247650"/>
              <a:ext cx="7150100" cy="1079500"/>
            </a:xfrm>
            <a:custGeom>
              <a:avLst/>
              <a:gdLst/>
              <a:ahLst/>
              <a:cxnLst/>
              <a:rect l="l" t="t" r="r" b="b"/>
              <a:pathLst>
                <a:path w="7150100" h="1079500">
                  <a:moveTo>
                    <a:pt x="6970140" y="0"/>
                  </a:moveTo>
                  <a:lnTo>
                    <a:pt x="179920" y="0"/>
                  </a:lnTo>
                  <a:lnTo>
                    <a:pt x="132091" y="6424"/>
                  </a:lnTo>
                  <a:lnTo>
                    <a:pt x="89112" y="24558"/>
                  </a:lnTo>
                  <a:lnTo>
                    <a:pt x="52698" y="52689"/>
                  </a:lnTo>
                  <a:lnTo>
                    <a:pt x="24565" y="89106"/>
                  </a:lnTo>
                  <a:lnTo>
                    <a:pt x="6427" y="132100"/>
                  </a:lnTo>
                  <a:lnTo>
                    <a:pt x="0" y="179959"/>
                  </a:lnTo>
                  <a:lnTo>
                    <a:pt x="0" y="899540"/>
                  </a:lnTo>
                  <a:lnTo>
                    <a:pt x="6427" y="947399"/>
                  </a:lnTo>
                  <a:lnTo>
                    <a:pt x="24565" y="990393"/>
                  </a:lnTo>
                  <a:lnTo>
                    <a:pt x="52698" y="1026810"/>
                  </a:lnTo>
                  <a:lnTo>
                    <a:pt x="89112" y="1054941"/>
                  </a:lnTo>
                  <a:lnTo>
                    <a:pt x="132091" y="1073075"/>
                  </a:lnTo>
                  <a:lnTo>
                    <a:pt x="179920" y="1079500"/>
                  </a:lnTo>
                  <a:lnTo>
                    <a:pt x="6970140" y="1079500"/>
                  </a:lnTo>
                  <a:lnTo>
                    <a:pt x="7017999" y="1073075"/>
                  </a:lnTo>
                  <a:lnTo>
                    <a:pt x="7060993" y="1054941"/>
                  </a:lnTo>
                  <a:lnTo>
                    <a:pt x="7097410" y="1026810"/>
                  </a:lnTo>
                  <a:lnTo>
                    <a:pt x="7125541" y="990393"/>
                  </a:lnTo>
                  <a:lnTo>
                    <a:pt x="7143675" y="947399"/>
                  </a:lnTo>
                  <a:lnTo>
                    <a:pt x="7150100" y="899540"/>
                  </a:lnTo>
                  <a:lnTo>
                    <a:pt x="7150100" y="179959"/>
                  </a:lnTo>
                  <a:lnTo>
                    <a:pt x="7143675" y="132100"/>
                  </a:lnTo>
                  <a:lnTo>
                    <a:pt x="7125541" y="89106"/>
                  </a:lnTo>
                  <a:lnTo>
                    <a:pt x="7097410" y="52689"/>
                  </a:lnTo>
                  <a:lnTo>
                    <a:pt x="7060993" y="24558"/>
                  </a:lnTo>
                  <a:lnTo>
                    <a:pt x="7017999" y="6424"/>
                  </a:lnTo>
                  <a:lnTo>
                    <a:pt x="697014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4170" y="247650"/>
              <a:ext cx="7150100" cy="1079500"/>
            </a:xfrm>
            <a:custGeom>
              <a:avLst/>
              <a:gdLst/>
              <a:ahLst/>
              <a:cxnLst/>
              <a:rect l="l" t="t" r="r" b="b"/>
              <a:pathLst>
                <a:path w="7150100" h="1079500">
                  <a:moveTo>
                    <a:pt x="0" y="179959"/>
                  </a:moveTo>
                  <a:lnTo>
                    <a:pt x="6427" y="132100"/>
                  </a:lnTo>
                  <a:lnTo>
                    <a:pt x="24565" y="89106"/>
                  </a:lnTo>
                  <a:lnTo>
                    <a:pt x="52698" y="52689"/>
                  </a:lnTo>
                  <a:lnTo>
                    <a:pt x="89112" y="24558"/>
                  </a:lnTo>
                  <a:lnTo>
                    <a:pt x="132091" y="6424"/>
                  </a:lnTo>
                  <a:lnTo>
                    <a:pt x="179920" y="0"/>
                  </a:lnTo>
                  <a:lnTo>
                    <a:pt x="6970140" y="0"/>
                  </a:lnTo>
                  <a:lnTo>
                    <a:pt x="7017999" y="6424"/>
                  </a:lnTo>
                  <a:lnTo>
                    <a:pt x="7060993" y="24558"/>
                  </a:lnTo>
                  <a:lnTo>
                    <a:pt x="7097410" y="52689"/>
                  </a:lnTo>
                  <a:lnTo>
                    <a:pt x="7125541" y="89106"/>
                  </a:lnTo>
                  <a:lnTo>
                    <a:pt x="7143675" y="132100"/>
                  </a:lnTo>
                  <a:lnTo>
                    <a:pt x="7150100" y="179959"/>
                  </a:lnTo>
                  <a:lnTo>
                    <a:pt x="7150100" y="899540"/>
                  </a:lnTo>
                  <a:lnTo>
                    <a:pt x="7143675" y="947399"/>
                  </a:lnTo>
                  <a:lnTo>
                    <a:pt x="7125541" y="990393"/>
                  </a:lnTo>
                  <a:lnTo>
                    <a:pt x="7097410" y="1026810"/>
                  </a:lnTo>
                  <a:lnTo>
                    <a:pt x="7060993" y="1054941"/>
                  </a:lnTo>
                  <a:lnTo>
                    <a:pt x="7017999" y="1073075"/>
                  </a:lnTo>
                  <a:lnTo>
                    <a:pt x="6970140" y="1079500"/>
                  </a:lnTo>
                  <a:lnTo>
                    <a:pt x="179920" y="1079500"/>
                  </a:lnTo>
                  <a:lnTo>
                    <a:pt x="132091" y="1073075"/>
                  </a:lnTo>
                  <a:lnTo>
                    <a:pt x="89112" y="1054941"/>
                  </a:lnTo>
                  <a:lnTo>
                    <a:pt x="52698" y="1026810"/>
                  </a:lnTo>
                  <a:lnTo>
                    <a:pt x="24565" y="990393"/>
                  </a:lnTo>
                  <a:lnTo>
                    <a:pt x="6427" y="947399"/>
                  </a:lnTo>
                  <a:lnTo>
                    <a:pt x="0" y="899540"/>
                  </a:lnTo>
                  <a:lnTo>
                    <a:pt x="0" y="179959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 idx="4294967295"/>
          </p:nvPr>
        </p:nvSpPr>
        <p:spPr>
          <a:xfrm>
            <a:off x="533400" y="271462"/>
            <a:ext cx="6291263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dirty="0">
                <a:latin typeface="+mj-lt"/>
                <a:cs typeface="Arial Narrow"/>
              </a:rPr>
              <a:t>JUNTA</a:t>
            </a:r>
            <a:r>
              <a:rPr sz="6600" b="0" spc="-65" dirty="0">
                <a:latin typeface="+mj-lt"/>
                <a:cs typeface="Arial Narrow"/>
              </a:rPr>
              <a:t> </a:t>
            </a:r>
            <a:r>
              <a:rPr sz="6600" b="0" spc="45" dirty="0">
                <a:latin typeface="+mj-lt"/>
                <a:cs typeface="Arial Narrow"/>
              </a:rPr>
              <a:t>DIRECTIVA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3FBFB-C394-C5EB-1D4A-D0F439DF6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POR EQUIPOS CADETES 2024</a:t>
            </a:r>
            <a:br>
              <a:rPr lang="es-ES" dirty="0"/>
            </a:br>
            <a:r>
              <a:rPr lang="es-ES" dirty="0"/>
              <a:t>MARZO DE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746216-808E-6720-AEE1-097079EDC2B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4955203"/>
          </a:xfrm>
        </p:spPr>
        <p:txBody>
          <a:bodyPr/>
          <a:lstStyle/>
          <a:p>
            <a:pPr algn="ctr"/>
            <a:r>
              <a:rPr lang="es-ES" sz="1400" b="1" dirty="0"/>
              <a:t>MASCULINO 1ª DIVISION</a:t>
            </a:r>
          </a:p>
          <a:p>
            <a:pPr algn="ctr"/>
            <a:r>
              <a:rPr lang="es-ES" sz="1400" dirty="0"/>
              <a:t>Participaron:34 Equipos</a:t>
            </a:r>
          </a:p>
          <a:p>
            <a:pPr algn="ctr"/>
            <a:r>
              <a:rPr lang="es-ES" sz="1400" dirty="0"/>
              <a:t>SEMIFINALES</a:t>
            </a:r>
          </a:p>
          <a:p>
            <a:pPr algn="ctr"/>
            <a:r>
              <a:rPr lang="es-ES" sz="1400" dirty="0"/>
              <a:t>UVI. EUROPEA TENISPAIN 6 ESC. MAJADAHONDA 3</a:t>
            </a:r>
          </a:p>
          <a:p>
            <a:pPr algn="ctr"/>
            <a:r>
              <a:rPr lang="es-ES" sz="1400" dirty="0"/>
              <a:t>C.T. CHAMARTIN 5 CD ALBORAN 1</a:t>
            </a:r>
          </a:p>
          <a:p>
            <a:pPr algn="ctr"/>
            <a:r>
              <a:rPr lang="es-ES" sz="1400" dirty="0"/>
              <a:t>FINAL</a:t>
            </a:r>
          </a:p>
          <a:p>
            <a:pPr algn="ctr"/>
            <a:r>
              <a:rPr lang="es-ES" sz="1400" dirty="0"/>
              <a:t>UVI. EUROPEA TENISPAIN 6 C.T. CHAMARTIN 0</a:t>
            </a:r>
          </a:p>
          <a:p>
            <a:pPr algn="ctr"/>
            <a:endParaRPr lang="es-ES" sz="1400" dirty="0"/>
          </a:p>
          <a:p>
            <a:pPr algn="ctr"/>
            <a:r>
              <a:rPr lang="es-ES" sz="1400" b="1" dirty="0"/>
              <a:t>FEMENINO 1ªDIVISION</a:t>
            </a:r>
          </a:p>
          <a:p>
            <a:pPr algn="ctr"/>
            <a:r>
              <a:rPr lang="es-ES" sz="1400" dirty="0"/>
              <a:t>Participaron: 22 equipos</a:t>
            </a:r>
          </a:p>
          <a:p>
            <a:pPr algn="ctr"/>
            <a:r>
              <a:rPr lang="es-ES" sz="1400" dirty="0"/>
              <a:t>SEMIFINALES</a:t>
            </a:r>
          </a:p>
          <a:p>
            <a:pPr algn="ctr"/>
            <a:r>
              <a:rPr lang="es-ES" sz="1400" dirty="0"/>
              <a:t>UVI. EUROPEA TENISPAIN 4 C.T. ALCALA 0</a:t>
            </a:r>
          </a:p>
          <a:p>
            <a:pPr algn="ctr"/>
            <a:r>
              <a:rPr lang="es-ES" sz="1400" dirty="0"/>
              <a:t>C.T. CHAMARTIN 4 CD ALBORAN 0</a:t>
            </a:r>
          </a:p>
          <a:p>
            <a:pPr algn="ctr"/>
            <a:r>
              <a:rPr lang="es-ES" sz="1400" dirty="0"/>
              <a:t>FINAL </a:t>
            </a:r>
          </a:p>
          <a:p>
            <a:pPr algn="ctr"/>
            <a:r>
              <a:rPr lang="es-ES" sz="1400" dirty="0"/>
              <a:t>UVI. EUROPEA TENISPAIN 4 C.T. CHAMARTIN 0</a:t>
            </a:r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MASCULINO 2º DIVISION</a:t>
            </a:r>
          </a:p>
          <a:p>
            <a:pPr algn="ctr"/>
            <a:r>
              <a:rPr lang="es-ES" sz="1400" dirty="0"/>
              <a:t>SEMIFINALES</a:t>
            </a:r>
          </a:p>
          <a:p>
            <a:pPr algn="ctr"/>
            <a:r>
              <a:rPr lang="es-ES" sz="1400" dirty="0"/>
              <a:t>R.A.C.E.  6 C.T. ALBORADA 0</a:t>
            </a:r>
          </a:p>
          <a:p>
            <a:pPr algn="ctr"/>
            <a:r>
              <a:rPr lang="es-ES" sz="1400" dirty="0"/>
              <a:t>C.P.V.  6 C.T. LAS ROZAS  3</a:t>
            </a:r>
          </a:p>
          <a:p>
            <a:pPr algn="ctr"/>
            <a:r>
              <a:rPr lang="es-ES" sz="1400" dirty="0"/>
              <a:t>FINAL </a:t>
            </a:r>
          </a:p>
          <a:p>
            <a:pPr algn="ctr"/>
            <a:r>
              <a:rPr lang="es-ES" sz="1400" dirty="0"/>
              <a:t>C.P.V.  5 R.A.C.E.  1</a:t>
            </a:r>
          </a:p>
          <a:p>
            <a:pPr algn="ctr"/>
            <a:endParaRPr lang="es-ES" sz="14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D1EC9D-F7F0-C65C-47E0-C9FC1EC8705F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3046988"/>
          </a:xfrm>
        </p:spPr>
        <p:txBody>
          <a:bodyPr/>
          <a:lstStyle/>
          <a:p>
            <a:pPr algn="ctr"/>
            <a:r>
              <a:rPr lang="es-ES" sz="1400" b="1" dirty="0"/>
              <a:t>FEMENINO 2ª DIVISION</a:t>
            </a:r>
          </a:p>
          <a:p>
            <a:pPr algn="ctr"/>
            <a:r>
              <a:rPr lang="es-ES" sz="1400" dirty="0"/>
              <a:t>SEMIFINALES</a:t>
            </a:r>
          </a:p>
          <a:p>
            <a:pPr algn="ctr"/>
            <a:r>
              <a:rPr lang="es-ES" sz="1400" dirty="0"/>
              <a:t>C.T. ARGANDA 3 C.T. ALBORADA	1</a:t>
            </a:r>
          </a:p>
          <a:p>
            <a:pPr algn="ctr"/>
            <a:r>
              <a:rPr lang="es-ES" sz="1400" dirty="0"/>
              <a:t>C.T. MOSTOLES 3 C.T. DAGANZO	1</a:t>
            </a:r>
          </a:p>
          <a:p>
            <a:pPr algn="ctr"/>
            <a:r>
              <a:rPr lang="es-ES" sz="1400" dirty="0"/>
              <a:t>FINAL </a:t>
            </a:r>
          </a:p>
          <a:p>
            <a:pPr algn="ctr"/>
            <a:r>
              <a:rPr lang="es-ES" sz="1400" dirty="0"/>
              <a:t>C.T. MOSTOLES 4 C.T. ARGANDA	0</a:t>
            </a:r>
          </a:p>
          <a:p>
            <a:pPr algn="ctr"/>
            <a:endParaRPr lang="es-ES" sz="1400" dirty="0"/>
          </a:p>
          <a:p>
            <a:pPr algn="ctr"/>
            <a:r>
              <a:rPr lang="es-ES" sz="1400" b="1" dirty="0"/>
              <a:t>FEMENINO 3ª DIVISION</a:t>
            </a:r>
          </a:p>
          <a:p>
            <a:pPr algn="ctr"/>
            <a:r>
              <a:rPr lang="es-ES" sz="1400" dirty="0"/>
              <a:t>SEMIFINALES</a:t>
            </a:r>
          </a:p>
          <a:p>
            <a:pPr algn="ctr"/>
            <a:r>
              <a:rPr lang="es-ES" sz="1400" dirty="0"/>
              <a:t>C.T. VALLECAS 3 C.T. AVANTAGE 1</a:t>
            </a:r>
          </a:p>
          <a:p>
            <a:pPr algn="ctr"/>
            <a:r>
              <a:rPr lang="es-ES" sz="1400" dirty="0"/>
              <a:t>C.T. TORREJON 3 C.T. VILLA DE LEGANES 1</a:t>
            </a:r>
          </a:p>
          <a:p>
            <a:pPr algn="ctr"/>
            <a:r>
              <a:rPr lang="es-ES" sz="1400" dirty="0"/>
              <a:t>FINAL</a:t>
            </a:r>
          </a:p>
          <a:p>
            <a:pPr algn="ctr"/>
            <a:r>
              <a:rPr lang="es-ES" sz="1400" dirty="0"/>
              <a:t>C.T. VALLECAS 3 C.T. TORREJON 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45898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50E12-6213-0FF4-9551-F7D25BB2A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POR EQUIPOS JUNIOR 2.024</a:t>
            </a:r>
            <a:br>
              <a:rPr lang="es-ES" dirty="0"/>
            </a:br>
            <a:r>
              <a:rPr lang="es-ES" dirty="0"/>
              <a:t>MAYO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6C06DE-FC00-3240-84B7-D5F45F2532D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4185761"/>
          </a:xfrm>
        </p:spPr>
        <p:txBody>
          <a:bodyPr/>
          <a:lstStyle/>
          <a:p>
            <a:pPr algn="ctr"/>
            <a:r>
              <a:rPr lang="es-ES" dirty="0"/>
              <a:t>MASCULINO</a:t>
            </a:r>
          </a:p>
          <a:p>
            <a:pPr algn="ctr"/>
            <a:r>
              <a:rPr lang="es-ES" dirty="0"/>
              <a:t>Participaron:32 Equipos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MASCULINO 1ª DIVISION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UNIVER.EUROPEA TENISPAIN 6 C.T. POZUELO 3</a:t>
            </a:r>
          </a:p>
          <a:p>
            <a:pPr algn="ctr"/>
            <a:r>
              <a:rPr lang="es-ES" dirty="0"/>
              <a:t>C.T. CHAMARTIN 6 C.T. ALBORAN 3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UNIVER.EUROPEA TENISPAIN 5 C.T. CHAMARTIN 1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MASCULINO 2ª DIVISION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PROTENIS COLMENAR 6 VILLA DE LEGANES 3</a:t>
            </a:r>
          </a:p>
          <a:p>
            <a:pPr algn="ctr"/>
            <a:r>
              <a:rPr lang="es-ES" dirty="0"/>
              <a:t>C.T. DAGANZO 5 C.T. VALDEPELAYOS 4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PROTENIS COLMENAR 5 C.T. DAGANZO 4</a:t>
            </a:r>
          </a:p>
          <a:p>
            <a:pPr algn="ctr"/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ED8BF3-1CB8-FA27-B4AF-8D7069C2A2C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4678204"/>
          </a:xfrm>
        </p:spPr>
        <p:txBody>
          <a:bodyPr/>
          <a:lstStyle/>
          <a:p>
            <a:pPr algn="ctr"/>
            <a:r>
              <a:rPr lang="es-ES" dirty="0"/>
              <a:t>FEMENINO</a:t>
            </a:r>
          </a:p>
          <a:p>
            <a:pPr algn="ctr"/>
            <a:r>
              <a:rPr lang="es-ES" dirty="0"/>
              <a:t>Participaron: 18 equipos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FEMENINO 1ªDIVISION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UNIVER.EUROPEA TENISPAIN 4 C.T. ALBORAN 0</a:t>
            </a:r>
          </a:p>
          <a:p>
            <a:pPr algn="ctr"/>
            <a:r>
              <a:rPr lang="es-ES" dirty="0"/>
              <a:t>C.T. CHAMARTIN 3 ESC. ALCALA 1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C.T. CHAMARTIN 3 UNIVER.EUROPEA TENISPAIN 2</a:t>
            </a:r>
          </a:p>
          <a:p>
            <a:pPr algn="ctr"/>
            <a:r>
              <a:rPr lang="es-ES" dirty="0"/>
              <a:t>TERCER PUESTO</a:t>
            </a:r>
          </a:p>
          <a:p>
            <a:pPr algn="ctr"/>
            <a:r>
              <a:rPr lang="es-ES" dirty="0"/>
              <a:t>ESC. ALCALA 3 C.T. ALBORAN 1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FEMENINO 2ªDIVISION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C.T. VALDEMORILLO 3	 C.T. LA MORALEJA 1</a:t>
            </a:r>
          </a:p>
          <a:p>
            <a:pPr algn="ctr"/>
            <a:r>
              <a:rPr lang="es-ES" dirty="0"/>
              <a:t>CLUB DE CAMPO 3 VALDEPELAYOS 1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CLUB DE CAMPO 3 C.T. VALDEMORILLO 2</a:t>
            </a: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28598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B47E2-0B3B-CDA9-8D1D-3D665E25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POR EQUIPOS ABSOLUTO 2.024</a:t>
            </a:r>
            <a:br>
              <a:rPr lang="es-ES" dirty="0"/>
            </a:br>
            <a:r>
              <a:rPr lang="es-ES" dirty="0"/>
              <a:t>NOVIEMBRE DE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11B450-81A0-F333-0C02-D0E618D342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295400"/>
            <a:ext cx="4724400" cy="5724644"/>
          </a:xfrm>
        </p:spPr>
        <p:txBody>
          <a:bodyPr/>
          <a:lstStyle/>
          <a:p>
            <a:pPr algn="ctr"/>
            <a:r>
              <a:rPr lang="es-ES" sz="1200" b="1" dirty="0"/>
              <a:t>MASCULINO CATEGORIA “A”</a:t>
            </a:r>
          </a:p>
          <a:p>
            <a:pPr algn="ctr"/>
            <a:r>
              <a:rPr lang="es-ES" sz="1200" dirty="0"/>
              <a:t>Participaron:43Equipos</a:t>
            </a:r>
          </a:p>
          <a:p>
            <a:pPr algn="ctr"/>
            <a:r>
              <a:rPr lang="es-ES" sz="1200" dirty="0"/>
              <a:t>Noviembre 24</a:t>
            </a:r>
          </a:p>
          <a:p>
            <a:pPr algn="ctr"/>
            <a:r>
              <a:rPr lang="es-ES" sz="1200" dirty="0"/>
              <a:t>SEMIFINALES</a:t>
            </a:r>
          </a:p>
          <a:p>
            <a:pPr algn="ctr"/>
            <a:r>
              <a:rPr lang="es-ES" sz="1200" dirty="0"/>
              <a:t>C.T. CHAMARTIN 5 S.E.K. 1</a:t>
            </a:r>
          </a:p>
          <a:p>
            <a:pPr algn="ctr"/>
            <a:r>
              <a:rPr lang="es-ES" sz="1200" dirty="0"/>
              <a:t>C.T. MOSTOLES 5 C.T. INTERNACIONAL 1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C.T. CHAMARTIN 5 C.T. MOSTOLES 1</a:t>
            </a:r>
          </a:p>
          <a:p>
            <a:pPr algn="ctr"/>
            <a:endParaRPr lang="es-ES" sz="1200" dirty="0"/>
          </a:p>
          <a:p>
            <a:pPr algn="ctr"/>
            <a:r>
              <a:rPr lang="es-ES" sz="1200" b="1" dirty="0"/>
              <a:t>FEMENINO CATEGORIA “A”</a:t>
            </a:r>
          </a:p>
          <a:p>
            <a:pPr algn="ctr"/>
            <a:r>
              <a:rPr lang="es-ES" sz="1200" dirty="0"/>
              <a:t>Participaron:19 Equipos</a:t>
            </a:r>
          </a:p>
          <a:p>
            <a:pPr algn="ctr"/>
            <a:r>
              <a:rPr lang="es-ES" sz="1200" dirty="0"/>
              <a:t>SEMIFINALES</a:t>
            </a:r>
          </a:p>
          <a:p>
            <a:pPr algn="ctr"/>
            <a:r>
              <a:rPr lang="es-ES" sz="1200" dirty="0"/>
              <a:t>UNIV. EUROPEA TENISPAIN 4 TENIS MADRID.  0</a:t>
            </a:r>
          </a:p>
          <a:p>
            <a:pPr algn="ctr"/>
            <a:r>
              <a:rPr lang="es-ES" sz="1200" dirty="0"/>
              <a:t>C.T. CHAMARTIN 4 C.D. DAGANZO 0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UNIV. EUROPEA.TENISPAIN 3 C.T. CHAMARTIN 1</a:t>
            </a:r>
          </a:p>
          <a:p>
            <a:pPr algn="ctr"/>
            <a:endParaRPr lang="es-ES" sz="1200" dirty="0"/>
          </a:p>
          <a:p>
            <a:pPr algn="ctr"/>
            <a:r>
              <a:rPr lang="es-ES" sz="1200" b="1" dirty="0"/>
              <a:t>MASCULINO CATEGORIA “B”</a:t>
            </a:r>
          </a:p>
          <a:p>
            <a:pPr algn="ctr"/>
            <a:r>
              <a:rPr lang="es-ES" sz="1200" dirty="0"/>
              <a:t>SEMIFINALES</a:t>
            </a:r>
          </a:p>
          <a:p>
            <a:pPr algn="ctr"/>
            <a:r>
              <a:rPr lang="es-ES" sz="1200" dirty="0"/>
              <a:t>C.T. TORREJON 6 C.T. DAGANZO 3</a:t>
            </a:r>
          </a:p>
          <a:p>
            <a:pPr algn="ctr"/>
            <a:r>
              <a:rPr lang="es-ES" sz="1200" dirty="0"/>
              <a:t>C.T. ALBORADA 6 RC.PUERTA DE HIERRO 0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C.T. ALBORADA 5 C.T. TORREJON 4</a:t>
            </a:r>
          </a:p>
          <a:p>
            <a:pPr algn="ctr"/>
            <a:endParaRPr lang="es-ES" sz="1200" dirty="0"/>
          </a:p>
          <a:p>
            <a:pPr algn="ctr"/>
            <a:r>
              <a:rPr lang="es-ES" sz="1200" b="1" dirty="0"/>
              <a:t>FEMENINO CATEGORIA “B”</a:t>
            </a:r>
          </a:p>
          <a:p>
            <a:pPr algn="ctr"/>
            <a:r>
              <a:rPr lang="es-ES" sz="1200" dirty="0"/>
              <a:t>SEMIFINALES</a:t>
            </a:r>
          </a:p>
          <a:p>
            <a:pPr algn="ctr"/>
            <a:r>
              <a:rPr lang="es-ES" sz="1200" dirty="0"/>
              <a:t>S.E.K.  3 C.T. ALBORADA 1</a:t>
            </a:r>
          </a:p>
          <a:p>
            <a:pPr algn="ctr"/>
            <a:r>
              <a:rPr lang="es-ES" sz="1200" dirty="0"/>
              <a:t>C.D. AVANTAGE 3 A.T. PARLA  1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S.E.K.  3 C.D. AVANTAGE 2</a:t>
            </a:r>
          </a:p>
          <a:p>
            <a:pPr algn="ctr"/>
            <a:endParaRPr lang="es-ES" sz="12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869075-ACA4-C8C1-BEFF-75197198EFD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295400"/>
            <a:ext cx="4724400" cy="4616648"/>
          </a:xfrm>
        </p:spPr>
        <p:txBody>
          <a:bodyPr/>
          <a:lstStyle/>
          <a:p>
            <a:pPr algn="ctr"/>
            <a:r>
              <a:rPr lang="es-ES" sz="1200" b="1" dirty="0"/>
              <a:t>MASCULINO CATEGORIA “C”</a:t>
            </a:r>
          </a:p>
          <a:p>
            <a:pPr algn="ctr"/>
            <a:r>
              <a:rPr lang="es-ES" sz="1200" dirty="0"/>
              <a:t>SEMIFINALES</a:t>
            </a:r>
          </a:p>
          <a:p>
            <a:pPr algn="ctr"/>
            <a:r>
              <a:rPr lang="es-ES" sz="1200" dirty="0"/>
              <a:t>C. TENIS MADRID 6 C.T. COLMENAR 0</a:t>
            </a:r>
          </a:p>
          <a:p>
            <a:pPr algn="ctr"/>
            <a:r>
              <a:rPr lang="es-ES" sz="1200" dirty="0"/>
              <a:t>C.T. VILLA DE GETAFE 5 R.A.C.E.  4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C.T. VILLA DE GETAFE 5 C. TENIS MADRID 4</a:t>
            </a:r>
          </a:p>
          <a:p>
            <a:pPr algn="ctr"/>
            <a:endParaRPr lang="es-ES" sz="1200" dirty="0"/>
          </a:p>
          <a:p>
            <a:pPr algn="ctr"/>
            <a:r>
              <a:rPr lang="es-ES" sz="1200" b="1" dirty="0"/>
              <a:t>MASCULINO CATEGORIA “D”</a:t>
            </a:r>
          </a:p>
          <a:p>
            <a:pPr algn="ctr"/>
            <a:r>
              <a:rPr lang="es-ES" sz="1200" dirty="0"/>
              <a:t>SEMIFINALES</a:t>
            </a:r>
          </a:p>
          <a:p>
            <a:pPr algn="ctr"/>
            <a:r>
              <a:rPr lang="es-ES" sz="1200" dirty="0"/>
              <a:t>ESC. T. ALCALA 5 C.T. NATU TENIS 4</a:t>
            </a:r>
          </a:p>
          <a:p>
            <a:pPr algn="ctr"/>
            <a:r>
              <a:rPr lang="es-ES" sz="1200" dirty="0"/>
              <a:t>C.T. VALDEPELAYOS.  6 A.T. PARLA 3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ESC. T. ALCALA 6 C.T. VALDEPELAYOS 0</a:t>
            </a:r>
          </a:p>
          <a:p>
            <a:pPr algn="ctr"/>
            <a:endParaRPr lang="es-ES" sz="1200" dirty="0"/>
          </a:p>
          <a:p>
            <a:pPr algn="ctr"/>
            <a:r>
              <a:rPr lang="es-ES" sz="1200" b="1" dirty="0"/>
              <a:t>FEMENINO CATEGORIA “C”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C.T. RIVAS SPORT 3 C.T. POZUELO 2	</a:t>
            </a:r>
          </a:p>
          <a:p>
            <a:pPr algn="ctr"/>
            <a:r>
              <a:rPr lang="es-ES" sz="1200" dirty="0"/>
              <a:t>MASCULINO CATEGORIA “E”</a:t>
            </a:r>
          </a:p>
          <a:p>
            <a:pPr algn="ctr"/>
            <a:r>
              <a:rPr lang="es-ES" sz="1200" dirty="0"/>
              <a:t>SEMIFINALES</a:t>
            </a:r>
          </a:p>
          <a:p>
            <a:pPr algn="ctr"/>
            <a:r>
              <a:rPr lang="es-ES" sz="1200" dirty="0"/>
              <a:t>C.T. ALCORCON 6 EL PINAR C.T.  0</a:t>
            </a:r>
          </a:p>
          <a:p>
            <a:pPr algn="ctr"/>
            <a:r>
              <a:rPr lang="es-ES" sz="1200" dirty="0"/>
              <a:t>C.D. JARAMA	5 C.T. VALDEMORILLO 1</a:t>
            </a:r>
          </a:p>
          <a:p>
            <a:pPr algn="ctr"/>
            <a:r>
              <a:rPr lang="es-ES" sz="1200" dirty="0"/>
              <a:t>FINAL</a:t>
            </a:r>
          </a:p>
          <a:p>
            <a:pPr algn="ctr"/>
            <a:r>
              <a:rPr lang="es-ES" sz="1200" dirty="0"/>
              <a:t>C.T. ALCORCON 5 C.D. JARAMA 1</a:t>
            </a:r>
          </a:p>
          <a:p>
            <a:pPr algn="ctr"/>
            <a:endParaRPr lang="es-ES" sz="1200" dirty="0"/>
          </a:p>
          <a:p>
            <a:pPr algn="ctr"/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6468201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A1397-9685-C23B-1C54-68B0C8CA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POR EQUIPOS VETERANOS+35 2024</a:t>
            </a:r>
            <a:br>
              <a:rPr lang="es-ES" dirty="0"/>
            </a:br>
            <a:r>
              <a:rPr lang="es-ES" dirty="0"/>
              <a:t>JUNIO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1D3A25-F512-F352-9E82-B4B9C9CD0C1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4185761"/>
          </a:xfrm>
        </p:spPr>
        <p:txBody>
          <a:bodyPr/>
          <a:lstStyle/>
          <a:p>
            <a:pPr algn="ctr"/>
            <a:r>
              <a:rPr lang="es-ES" b="1" dirty="0"/>
              <a:t>MASCULINO CATEGORIA “A”</a:t>
            </a:r>
          </a:p>
          <a:p>
            <a:pPr algn="ctr"/>
            <a:r>
              <a:rPr lang="es-ES" dirty="0"/>
              <a:t>Participaron: 23 Equipos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C.T. INTERNACIONAL	4 C.T. COUDER 5</a:t>
            </a:r>
          </a:p>
          <a:p>
            <a:pPr algn="ctr"/>
            <a:r>
              <a:rPr lang="es-ES" dirty="0"/>
              <a:t>C.T. TRES CANTOS 4 C.T.CHAMARTIN  5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C.T. INTERNACIONAL 5 C.T. TRES CANTOS 1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FEMENINO CATEGORIA “A”</a:t>
            </a:r>
          </a:p>
          <a:p>
            <a:pPr algn="ctr"/>
            <a:r>
              <a:rPr lang="es-ES" dirty="0"/>
              <a:t>Participaron: 8 Equipos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C.T. CHAMARTIN 3 CLUB DE CAMPO 1</a:t>
            </a:r>
          </a:p>
          <a:p>
            <a:pPr algn="ctr"/>
            <a:r>
              <a:rPr lang="es-ES" dirty="0"/>
              <a:t>C.T. ALBORAN 3 CLUB TENIS MADRID 1	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C.T. CHAMARTIN 3 C.T. ALBORAN 1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411AC5-6348-181F-5A45-4C70B939FD4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3939540"/>
          </a:xfrm>
        </p:spPr>
        <p:txBody>
          <a:bodyPr/>
          <a:lstStyle/>
          <a:p>
            <a:pPr algn="ctr"/>
            <a:r>
              <a:rPr lang="es-ES" b="1" dirty="0"/>
              <a:t>MASCULINO CATEGORIA “B”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C.T. MOSTOLES 5 C.T. ALBORAN 4</a:t>
            </a:r>
          </a:p>
          <a:p>
            <a:pPr algn="ctr"/>
            <a:r>
              <a:rPr lang="es-ES" dirty="0"/>
              <a:t>C.D. BREZO 5 C.T. 5ºSET 1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C.T. MOSTOLES 5 C.D. BREZO 1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MASCULINO CATEGORIA “C”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C.T. GUISANDO 6 CLUB TENIS MADRID 3</a:t>
            </a:r>
          </a:p>
          <a:p>
            <a:pPr algn="ctr"/>
            <a:r>
              <a:rPr lang="es-ES" dirty="0"/>
              <a:t>C.T.  LA FINCA 5 CLUB NATU TENIS 4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	C.T.  LA FINCA 5 C.T. GUISANDO	4		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06567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A7BF0-5F08-453A-7BD5-D422E3179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POR EQUIPOS VETERANOS+45 2024</a:t>
            </a:r>
            <a:br>
              <a:rPr lang="es-ES" dirty="0"/>
            </a:br>
            <a:r>
              <a:rPr lang="es-ES" dirty="0"/>
              <a:t>SEPTIEMBRE DE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58117E-E537-CCFC-D331-9C9B9764B6C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3693319"/>
          </a:xfrm>
        </p:spPr>
        <p:txBody>
          <a:bodyPr/>
          <a:lstStyle/>
          <a:p>
            <a:pPr algn="ctr"/>
            <a:r>
              <a:rPr lang="es-ES_tradnl" b="1" dirty="0">
                <a:effectLst/>
                <a:ea typeface="Times New Roman" panose="02020603050405020304" pitchFamily="18" charset="0"/>
              </a:rPr>
              <a:t>MASCULINO CATEGORIA “A”</a:t>
            </a:r>
            <a:endParaRPr lang="es-ES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s-ES" dirty="0"/>
              <a:t>Participaron: 14 Equipos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RC PUERTA HIERRO 4	CLUB DE CAMPO 5</a:t>
            </a:r>
          </a:p>
          <a:p>
            <a:pPr algn="ctr"/>
            <a:r>
              <a:rPr lang="es-ES" dirty="0"/>
              <a:t>C.T.CHAMARTIN 6 C.T. LA FINCA	0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C.T.CHAMARTIN 5 RC PUERTA HIERRO 4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MASCULINO CATEGORIA “B”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CD BREZO OSUNA 7 C.T. TRES CANTOS 2</a:t>
            </a:r>
          </a:p>
          <a:p>
            <a:pPr algn="ctr"/>
            <a:r>
              <a:rPr lang="es-ES" dirty="0"/>
              <a:t>C.D. ALBORAN 5 5º SET 1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CD BREZO OSUNA 5 C.D. ALBORAN 4</a:t>
            </a:r>
          </a:p>
          <a:p>
            <a:pPr algn="ctr"/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F854A8-3546-FE67-B420-456F934E3D82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2215991"/>
          </a:xfrm>
        </p:spPr>
        <p:txBody>
          <a:bodyPr/>
          <a:lstStyle/>
          <a:p>
            <a:pPr algn="ctr"/>
            <a:r>
              <a:rPr lang="es-ES" b="1" dirty="0"/>
              <a:t>FEMENINO CATEGORIA “A”</a:t>
            </a:r>
          </a:p>
          <a:p>
            <a:pPr algn="ctr"/>
            <a:r>
              <a:rPr lang="es-ES" dirty="0"/>
              <a:t>Participaron: 5 Equipos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C.T. CHAMARTIN 5 C.T. POZUELO  0</a:t>
            </a:r>
          </a:p>
          <a:p>
            <a:pPr algn="ctr"/>
            <a:r>
              <a:rPr lang="es-ES" dirty="0"/>
              <a:t>CLUB DE CAMPO 5 C.D. ALBORAN 0	</a:t>
            </a:r>
          </a:p>
          <a:p>
            <a:pPr algn="ctr"/>
            <a:r>
              <a:rPr lang="es-ES" dirty="0"/>
              <a:t>FINAL</a:t>
            </a:r>
          </a:p>
          <a:p>
            <a:pPr algn="ctr"/>
            <a:r>
              <a:rPr lang="es-ES" dirty="0"/>
              <a:t>C.T. CHAMARTIN 4 CLUB DE CAMPO 1</a:t>
            </a:r>
          </a:p>
          <a:p>
            <a:pPr algn="ctr"/>
            <a:r>
              <a:rPr lang="es-ES" dirty="0"/>
              <a:t> </a:t>
            </a: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19106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C051C6-27BD-4928-BBF3-D6BEC9997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CAMPEONATO DE MADRID POR EQUIPOS VETERANOS+55 2024</a:t>
            </a:r>
            <a:br>
              <a:rPr lang="es-ES" dirty="0"/>
            </a:br>
            <a:r>
              <a:rPr lang="es-ES" dirty="0"/>
              <a:t>MAYO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41C533-2251-0818-CA63-470C4F29B6F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2708434"/>
          </a:xfrm>
        </p:spPr>
        <p:txBody>
          <a:bodyPr/>
          <a:lstStyle/>
          <a:p>
            <a:pPr algn="ctr"/>
            <a:r>
              <a:rPr lang="es-ES" dirty="0"/>
              <a:t>MASCULINO </a:t>
            </a:r>
          </a:p>
          <a:p>
            <a:pPr algn="ctr"/>
            <a:r>
              <a:rPr lang="es-ES" dirty="0"/>
              <a:t>Participaron: 10 Equipos</a:t>
            </a:r>
          </a:p>
          <a:p>
            <a:pPr algn="ctr"/>
            <a:endParaRPr lang="es-ES" dirty="0"/>
          </a:p>
          <a:p>
            <a:pPr algn="ctr"/>
            <a:r>
              <a:rPr lang="es-ES" b="1" dirty="0"/>
              <a:t>MASCULINO CATEGORIA “A” </a:t>
            </a:r>
          </a:p>
          <a:p>
            <a:pPr algn="ctr"/>
            <a:r>
              <a:rPr lang="es-ES" dirty="0"/>
              <a:t>SEMIFINALES</a:t>
            </a:r>
          </a:p>
          <a:p>
            <a:pPr algn="ctr"/>
            <a:r>
              <a:rPr lang="es-ES" dirty="0"/>
              <a:t>C.T.INTERNACIONAL 3 C.T. CHAMARTIN 0</a:t>
            </a:r>
          </a:p>
          <a:p>
            <a:pPr algn="ctr"/>
            <a:r>
              <a:rPr lang="es-ES" dirty="0"/>
              <a:t>CLUB DE CAMPO 3 EL TJAR C.T.  0</a:t>
            </a:r>
          </a:p>
          <a:p>
            <a:pPr algn="ctr"/>
            <a:r>
              <a:rPr lang="es-ES" dirty="0"/>
              <a:t>CAMPEON </a:t>
            </a:r>
          </a:p>
          <a:p>
            <a:pPr algn="ctr"/>
            <a:r>
              <a:rPr lang="es-ES" dirty="0"/>
              <a:t>CLUB DE CAMPO 3 C.T.INTERNACIONAL	2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CD0873-4241-F301-720E-E2D80F0897F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29202" y="1461023"/>
            <a:ext cx="4724400" cy="2708434"/>
          </a:xfrm>
        </p:spPr>
        <p:txBody>
          <a:bodyPr/>
          <a:lstStyle/>
          <a:p>
            <a:pPr algn="ctr"/>
            <a:r>
              <a:rPr lang="es-ES" dirty="0"/>
              <a:t>FEMENINO </a:t>
            </a:r>
          </a:p>
          <a:p>
            <a:pPr algn="ctr"/>
            <a:r>
              <a:rPr lang="es-ES" dirty="0"/>
              <a:t>Participaron:3 Equipos</a:t>
            </a:r>
          </a:p>
          <a:p>
            <a:pPr algn="ctr"/>
            <a:r>
              <a:rPr lang="es-ES" dirty="0"/>
              <a:t>QUEDANDO CAMPEON EL   CLUB DE CAMPO</a:t>
            </a:r>
          </a:p>
          <a:p>
            <a:pPr algn="ctr"/>
            <a:r>
              <a:rPr lang="es-ES" dirty="0"/>
              <a:t>SEGUNDO CLASIFICADO EL C.T.  CHAMARTIN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21015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46C6A-F9B7-CF50-FBC3-C7BADC6E7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18182"/>
            <a:ext cx="8983345" cy="1077218"/>
          </a:xfrm>
        </p:spPr>
        <p:txBody>
          <a:bodyPr/>
          <a:lstStyle/>
          <a:p>
            <a:r>
              <a:rPr lang="es-ES" sz="1400" dirty="0"/>
              <a:t>LI LIGA JUVENIL DE MADRID DUNLOP 2023-2024</a:t>
            </a:r>
            <a:br>
              <a:rPr lang="es-ES" sz="1400" dirty="0"/>
            </a:br>
            <a:r>
              <a:rPr lang="es-ES" sz="1400" dirty="0"/>
              <a:t>TEMPORADA 2023-2024 Con la presentación de la LI Liga Juvenil, en Octubre  de 2023, comenzó esta veterana competición. </a:t>
            </a:r>
            <a:br>
              <a:rPr lang="es-ES" sz="1400" dirty="0"/>
            </a:br>
            <a:r>
              <a:rPr lang="es-ES" sz="1400" dirty="0"/>
              <a:t>Comienzo: 1 de Octubre de 2023</a:t>
            </a:r>
            <a:br>
              <a:rPr lang="es-ES" sz="1400" dirty="0"/>
            </a:br>
            <a:endParaRPr lang="es-ES" sz="14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0A128C-B3A9-1AD1-43FD-8FD50E6410A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295400"/>
            <a:ext cx="4724400" cy="5586145"/>
          </a:xfrm>
        </p:spPr>
        <p:txBody>
          <a:bodyPr/>
          <a:lstStyle/>
          <a:p>
            <a:r>
              <a:rPr lang="es-ES" sz="1100" dirty="0"/>
              <a:t>Las Divisiones son: </a:t>
            </a:r>
          </a:p>
          <a:p>
            <a:r>
              <a:rPr lang="es-ES" sz="1100" dirty="0"/>
              <a:t>1ª 1 grupo de 8 equipos			</a:t>
            </a:r>
          </a:p>
          <a:p>
            <a:r>
              <a:rPr lang="es-ES" sz="1100" dirty="0"/>
              <a:t>2ª 4 grupos de 4 equipos </a:t>
            </a:r>
          </a:p>
          <a:p>
            <a:r>
              <a:rPr lang="es-ES" sz="1100" dirty="0"/>
              <a:t>3ª 8 grupos de 4 equipos</a:t>
            </a:r>
          </a:p>
          <a:p>
            <a:r>
              <a:rPr lang="es-ES" sz="1100" dirty="0"/>
              <a:t>4ª PREF. 8 grupos de 4 equipos </a:t>
            </a:r>
          </a:p>
          <a:p>
            <a:r>
              <a:rPr lang="es-ES" sz="1100" dirty="0"/>
              <a:t>4ªBASE 11 grupos de 4 equipos </a:t>
            </a:r>
          </a:p>
          <a:p>
            <a:r>
              <a:rPr lang="es-ES" sz="1100" dirty="0"/>
              <a:t>El número de equipos inscrito, 135</a:t>
            </a:r>
          </a:p>
          <a:p>
            <a:r>
              <a:rPr lang="es-ES" sz="1100" dirty="0"/>
              <a:t>COMPARACION INTERANUAL</a:t>
            </a:r>
          </a:p>
          <a:p>
            <a:r>
              <a:rPr lang="es-ES" sz="1100" dirty="0"/>
              <a:t>		CLUBS		EQUIPOS</a:t>
            </a:r>
          </a:p>
          <a:p>
            <a:r>
              <a:rPr lang="es-ES" sz="1100" dirty="0"/>
              <a:t>Liga XXVII 		     58		     113</a:t>
            </a:r>
          </a:p>
          <a:p>
            <a:r>
              <a:rPr lang="es-ES" sz="1100" dirty="0"/>
              <a:t>Liga XXVIII		     63		     118</a:t>
            </a:r>
          </a:p>
          <a:p>
            <a:r>
              <a:rPr lang="es-ES" sz="1100" dirty="0"/>
              <a:t>Liga XXIX 		     69		     125</a:t>
            </a:r>
          </a:p>
          <a:p>
            <a:r>
              <a:rPr lang="es-ES" sz="1100" dirty="0"/>
              <a:t>Liga XXX        		     72                   		     125</a:t>
            </a:r>
          </a:p>
          <a:p>
            <a:r>
              <a:rPr lang="es-ES" sz="1100" dirty="0"/>
              <a:t>Liga XXXI		     71                   		     128</a:t>
            </a:r>
          </a:p>
          <a:p>
            <a:r>
              <a:rPr lang="es-ES" sz="1100" dirty="0"/>
              <a:t>Liga XXXII		     66		     119</a:t>
            </a:r>
          </a:p>
          <a:p>
            <a:r>
              <a:rPr lang="es-ES" sz="1100" dirty="0"/>
              <a:t>Liga XXXIII		     69		     125</a:t>
            </a:r>
          </a:p>
          <a:p>
            <a:r>
              <a:rPr lang="es-ES" sz="1100" dirty="0"/>
              <a:t>Liga XXXIV		     71		     128</a:t>
            </a:r>
          </a:p>
          <a:p>
            <a:r>
              <a:rPr lang="es-ES" sz="1100" dirty="0"/>
              <a:t>Liga XXXV		     71		     128</a:t>
            </a:r>
          </a:p>
          <a:p>
            <a:r>
              <a:rPr lang="es-ES" sz="1100" dirty="0"/>
              <a:t>Liga XXXVI		     72		     130</a:t>
            </a:r>
          </a:p>
          <a:p>
            <a:r>
              <a:rPr lang="es-ES" sz="1100" dirty="0"/>
              <a:t>Liga XXXVII		     71		     132</a:t>
            </a:r>
          </a:p>
          <a:p>
            <a:r>
              <a:rPr lang="es-ES" sz="1100" dirty="0"/>
              <a:t>Liga XXXVIII		     73		     143</a:t>
            </a:r>
          </a:p>
          <a:p>
            <a:r>
              <a:rPr lang="es-ES" sz="1100" dirty="0"/>
              <a:t>Liga XXXIX		     71		     132</a:t>
            </a:r>
          </a:p>
          <a:p>
            <a:r>
              <a:rPr lang="es-ES" sz="1100" dirty="0"/>
              <a:t>Liga XL		     71		     135</a:t>
            </a:r>
          </a:p>
          <a:p>
            <a:r>
              <a:rPr lang="es-ES" sz="1100" dirty="0"/>
              <a:t>Liga XLI		     75		     137</a:t>
            </a:r>
          </a:p>
          <a:p>
            <a:r>
              <a:rPr lang="es-ES" sz="1100" dirty="0"/>
              <a:t>Liga XLII		     76		     142</a:t>
            </a:r>
          </a:p>
          <a:p>
            <a:r>
              <a:rPr lang="es-ES" sz="1100" dirty="0"/>
              <a:t>Liga XLIII		     80		     141</a:t>
            </a:r>
          </a:p>
          <a:p>
            <a:r>
              <a:rPr lang="es-ES" sz="1100" dirty="0"/>
              <a:t>Liga XLIV		     82		     147</a:t>
            </a:r>
          </a:p>
          <a:p>
            <a:r>
              <a:rPr lang="es-ES" sz="1100" dirty="0"/>
              <a:t>Liga XLV		     79		     141</a:t>
            </a:r>
          </a:p>
          <a:p>
            <a:r>
              <a:rPr lang="es-ES" sz="1100" dirty="0"/>
              <a:t>Liga XLVI		     81		     156</a:t>
            </a:r>
          </a:p>
          <a:p>
            <a:r>
              <a:rPr lang="es-ES" sz="1100" dirty="0"/>
              <a:t>Liga XLVII		     76		     142</a:t>
            </a:r>
          </a:p>
          <a:p>
            <a:r>
              <a:rPr lang="es-ES" sz="1100" dirty="0"/>
              <a:t>Liga XLVIII		     68 		     126</a:t>
            </a:r>
          </a:p>
          <a:p>
            <a:r>
              <a:rPr lang="es-ES" sz="1100" dirty="0"/>
              <a:t>Liga XLIX		     67	                	     126</a:t>
            </a:r>
          </a:p>
          <a:p>
            <a:r>
              <a:rPr lang="es-ES" sz="1100" dirty="0"/>
              <a:t>Liga LI		     70		     135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061A52-5C80-F94D-D8FF-125C8BD8D514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3046988"/>
          </a:xfrm>
        </p:spPr>
        <p:txBody>
          <a:bodyPr/>
          <a:lstStyle/>
          <a:p>
            <a:endParaRPr lang="es-ES" sz="1100" dirty="0"/>
          </a:p>
          <a:p>
            <a:r>
              <a:rPr lang="es-ES" sz="1100" dirty="0"/>
              <a:t>TROFEO CHALLENGER.- Clubes con opciones de tres años consecutivos o cinco alternos.</a:t>
            </a:r>
          </a:p>
          <a:p>
            <a:r>
              <a:rPr lang="es-ES" sz="1100" dirty="0"/>
              <a:t>		Chamartín:	  		Campeón   91-92, 93-94 y 95-96, 2021</a:t>
            </a:r>
          </a:p>
          <a:p>
            <a:r>
              <a:rPr lang="es-ES" sz="1100" dirty="0"/>
              <a:t>		El Tejar:	  		Campeón   92-93, y 94-95</a:t>
            </a:r>
          </a:p>
          <a:p>
            <a:r>
              <a:rPr lang="es-ES" sz="1100" dirty="0"/>
              <a:t>		Internacional:	  		Campeón   84-85, 96-97 y 97-98 y 98-99 99-2000</a:t>
            </a:r>
          </a:p>
          <a:p>
            <a:pPr algn="ctr"/>
            <a:r>
              <a:rPr lang="es-ES" sz="1100" dirty="0"/>
              <a:t>Univ. </a:t>
            </a:r>
            <a:r>
              <a:rPr lang="es-ES" sz="1100" dirty="0" err="1"/>
              <a:t>Eurp</a:t>
            </a:r>
            <a:r>
              <a:rPr lang="es-ES" sz="1100" dirty="0"/>
              <a:t> </a:t>
            </a:r>
            <a:r>
              <a:rPr lang="es-ES" sz="1100" dirty="0" err="1"/>
              <a:t>Tenispain</a:t>
            </a:r>
            <a:r>
              <a:rPr lang="es-ES" sz="1100" dirty="0"/>
              <a:t>: </a:t>
            </a:r>
          </a:p>
          <a:p>
            <a:r>
              <a:rPr lang="es-ES" sz="1100" dirty="0"/>
              <a:t> 	Campeón,2000-01, 01-02, 02-03, 03-04, 04-05, 05-06, 06-07, 07-08, 08-09. 09-10, 10-11, 11-12, 12-13, 13-14, 14-15, 15-16.,16-17, 17-18,18-19, 19-20, 2021-2022, 2022-2023.2023-2024</a:t>
            </a:r>
          </a:p>
          <a:p>
            <a:endParaRPr lang="es-ES" sz="1100" dirty="0"/>
          </a:p>
          <a:p>
            <a:endParaRPr lang="es-ES" sz="1100" dirty="0"/>
          </a:p>
          <a:p>
            <a:endParaRPr lang="es-ES" sz="1100" dirty="0"/>
          </a:p>
          <a:p>
            <a:endParaRPr lang="es-ES" sz="1100" dirty="0"/>
          </a:p>
          <a:p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28448337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540F1-80DE-54B1-AEE8-D62583819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369332"/>
          </a:xfrm>
        </p:spPr>
        <p:txBody>
          <a:bodyPr/>
          <a:lstStyle/>
          <a:p>
            <a:r>
              <a:rPr lang="es-ES" dirty="0"/>
              <a:t>RESULTADOS LI LIGA JUVENIL DE MADRID DUNLOP 2023-2024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C4E0D8-9112-455C-4028-E663E50F99C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5416868"/>
          </a:xfrm>
        </p:spPr>
        <p:txBody>
          <a:bodyPr/>
          <a:lstStyle/>
          <a:p>
            <a:pPr algn="ctr"/>
            <a:r>
              <a:rPr lang="es-ES" sz="1100" dirty="0"/>
              <a:t>PRIMERA DIVISION FASE FINAL</a:t>
            </a:r>
          </a:p>
          <a:p>
            <a:pPr algn="ctr"/>
            <a:r>
              <a:rPr lang="es-ES" sz="1100" dirty="0"/>
              <a:t>CAMPEON ; UNIV..EUROPEA TENISPAIN “1”</a:t>
            </a:r>
          </a:p>
          <a:p>
            <a:pPr algn="ctr"/>
            <a:r>
              <a:rPr lang="es-ES" sz="1100" dirty="0"/>
              <a:t>SUBCAMPEON ; C.T. CHAMARTIN “1”</a:t>
            </a:r>
          </a:p>
          <a:p>
            <a:pPr algn="ctr"/>
            <a:r>
              <a:rPr lang="es-ES" sz="1100" dirty="0"/>
              <a:t>3ª CLASIFICACION: ESC.. ALCALA “1”</a:t>
            </a:r>
          </a:p>
          <a:p>
            <a:pPr algn="ctr"/>
            <a:r>
              <a:rPr lang="es-ES" sz="1100" dirty="0"/>
              <a:t>4º CLASIFICADO: C.T. ALBORAN “1” 	</a:t>
            </a:r>
          </a:p>
          <a:p>
            <a:pPr algn="ctr"/>
            <a:r>
              <a:rPr lang="es-ES" sz="1100" dirty="0"/>
              <a:t>SEGUNDA DIVISION “G-A”</a:t>
            </a:r>
          </a:p>
          <a:p>
            <a:pPr algn="ctr"/>
            <a:r>
              <a:rPr lang="es-ES" sz="1100" dirty="0"/>
              <a:t>CAMPEON: C.T. CHAMARTIN “2”</a:t>
            </a:r>
          </a:p>
          <a:p>
            <a:pPr algn="ctr"/>
            <a:r>
              <a:rPr lang="es-ES" sz="1100" dirty="0"/>
              <a:t>SEGUNDA DIVISION “G-B”</a:t>
            </a:r>
          </a:p>
          <a:p>
            <a:pPr algn="ctr"/>
            <a:r>
              <a:rPr lang="es-ES" sz="1100" dirty="0"/>
              <a:t>CAMPEON C.T. ARGANDA DEL REY . “1”</a:t>
            </a:r>
          </a:p>
          <a:p>
            <a:pPr algn="ctr"/>
            <a:r>
              <a:rPr lang="es-ES" sz="1100" dirty="0"/>
              <a:t>SEGUNDA DIVISION “G-C”</a:t>
            </a:r>
          </a:p>
          <a:p>
            <a:pPr algn="ctr"/>
            <a:r>
              <a:rPr lang="es-ES" sz="1100" dirty="0"/>
              <a:t>CAMPEON UNIV. EUROPEA TENISPAIN “2”</a:t>
            </a:r>
          </a:p>
          <a:p>
            <a:pPr algn="ctr"/>
            <a:r>
              <a:rPr lang="es-ES" sz="1100" dirty="0"/>
              <a:t>SEGUNDA DIVISION “G-D”</a:t>
            </a:r>
          </a:p>
          <a:p>
            <a:pPr algn="ctr"/>
            <a:r>
              <a:rPr lang="es-ES" sz="1100" dirty="0"/>
              <a:t>CAMPEON: C.T. ALBORAN “2”	</a:t>
            </a:r>
          </a:p>
          <a:p>
            <a:pPr algn="ctr"/>
            <a:r>
              <a:rPr lang="es-ES" sz="1100" dirty="0"/>
              <a:t>SEGUNDA DIVISION “G-E</a:t>
            </a:r>
          </a:p>
          <a:p>
            <a:pPr algn="ctr"/>
            <a:r>
              <a:rPr lang="es-ES" sz="1100" dirty="0"/>
              <a:t>CAMPEON: C.D, AVANTAGE “1”</a:t>
            </a:r>
          </a:p>
          <a:p>
            <a:pPr algn="ctr"/>
            <a:r>
              <a:rPr lang="es-ES" sz="1100" dirty="0"/>
              <a:t>SEGUNDA DIVISION “G-F”</a:t>
            </a:r>
          </a:p>
          <a:p>
            <a:pPr algn="ctr"/>
            <a:r>
              <a:rPr lang="es-ES" sz="1100" dirty="0"/>
              <a:t>CAMPEON: R.A.C.E. “2”</a:t>
            </a:r>
          </a:p>
          <a:p>
            <a:pPr algn="ctr"/>
            <a:r>
              <a:rPr lang="es-ES" sz="1100" dirty="0"/>
              <a:t>SEGUNDA DIVISION “G-G”</a:t>
            </a:r>
          </a:p>
          <a:p>
            <a:pPr algn="ctr"/>
            <a:r>
              <a:rPr lang="es-ES" sz="1100" dirty="0"/>
              <a:t>CAMPEON: .C.T. AMIGOS TENISTAS PARLA  “1”</a:t>
            </a:r>
          </a:p>
          <a:p>
            <a:pPr algn="ctr"/>
            <a:r>
              <a:rPr lang="es-ES" sz="1100" dirty="0"/>
              <a:t>SEGUNDA DIVISION “G-H”</a:t>
            </a:r>
          </a:p>
          <a:p>
            <a:pPr algn="ctr"/>
            <a:r>
              <a:rPr lang="es-ES" sz="1100" dirty="0"/>
              <a:t>CAMPEON: .C.DVT. JARAMA  “1”</a:t>
            </a:r>
          </a:p>
          <a:p>
            <a:pPr algn="ctr"/>
            <a:r>
              <a:rPr lang="es-ES" sz="1100" dirty="0"/>
              <a:t>TERCERA DIVISION “G-A”</a:t>
            </a:r>
          </a:p>
          <a:p>
            <a:pPr algn="ctr"/>
            <a:r>
              <a:rPr lang="es-ES" sz="1100" dirty="0"/>
              <a:t>CAMPEON:  UNIV. EUROPEA TENISPAIN “4”</a:t>
            </a:r>
          </a:p>
          <a:p>
            <a:pPr algn="ctr"/>
            <a:r>
              <a:rPr lang="es-ES" sz="1100" dirty="0"/>
              <a:t>TERCERA DIVISION “G-B”</a:t>
            </a:r>
          </a:p>
          <a:p>
            <a:pPr algn="ctr"/>
            <a:r>
              <a:rPr lang="es-ES" sz="1100" dirty="0"/>
              <a:t>CAMPEON C.DE CAMPO VILLA DE MADRID “2”	</a:t>
            </a:r>
          </a:p>
          <a:p>
            <a:pPr algn="ctr"/>
            <a:r>
              <a:rPr lang="es-ES" sz="1100" dirty="0"/>
              <a:t>TERCERA DIVISION  “G-C”</a:t>
            </a:r>
          </a:p>
          <a:p>
            <a:pPr algn="ctr"/>
            <a:r>
              <a:rPr lang="es-ES" sz="1100" dirty="0"/>
              <a:t>CAMPEON: C.T. PADEL ALCOBENDAS “3”</a:t>
            </a:r>
          </a:p>
          <a:p>
            <a:pPr algn="ctr"/>
            <a:r>
              <a:rPr lang="es-ES" sz="1100" dirty="0"/>
              <a:t>TERCERA DIVISION  “G-D”</a:t>
            </a:r>
          </a:p>
          <a:p>
            <a:pPr algn="ctr"/>
            <a:r>
              <a:rPr lang="es-ES" sz="1100" dirty="0"/>
              <a:t>CAMPEON: C,T. POZUELO 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TERCERA DIVISION  “G-E”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CT. ARANJUEZ  “1”</a:t>
            </a:r>
          </a:p>
          <a:p>
            <a:pPr algn="ctr"/>
            <a:endParaRPr lang="es-ES" sz="11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DAD467-9F11-2E36-50E6-95641D27CBA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5832366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TERCERA DIVISION  “G-F”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MIRASIERRA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TERCERA DIVISION  “G-G”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TORREJON 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TERCERA DIVISION  “G-H”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AMANECER. “1”	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PREFERENTE“A”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ARGANDA DEL REY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 “B”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CARRAPERAL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PREFERENTE“C”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CDE. EL HANAGAR “1”	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PREFERENTE“D”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POZUELO “4”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PREFERENTE“E”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 S.E.K. 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PREFERENTE“F”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SAN JOSE DEL PARQUE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PREFERENTE“G”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NAVALCARNERO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PREFERENTE“H”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VILLAVICIOSA 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BASE “A”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LAS ROZAS “4”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BASE “B”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R.A.C.E.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BASE “C”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CAMPEON:” C.RIVATENIS COVIBAR2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DIVISIÓN BASE “D”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CARALOCIO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DIVISIÓN BASE “E”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 C.T. CARRAPERAL-GRIÑON ”2”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0" cap="none" spc="0" normalizeH="0" baseline="0" noProof="0" dirty="0">
              <a:ln>
                <a:noFill/>
              </a:ln>
              <a:solidFill>
                <a:srgbClr val="8A1B3E"/>
              </a:solidFill>
              <a:effectLst/>
              <a:uLnTx/>
              <a:uFillTx/>
              <a:latin typeface="Calibri" panose="020F0502020204030204"/>
              <a:ea typeface="+mn-ea"/>
              <a:cs typeface="Tahoma"/>
            </a:endParaRP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5053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D55BD-9025-EB62-100E-46415DA0B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FBAD6-D499-9021-15A0-3BE7AAC1B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19670"/>
            <a:ext cx="8983345" cy="923330"/>
          </a:xfrm>
        </p:spPr>
        <p:txBody>
          <a:bodyPr/>
          <a:lstStyle/>
          <a:p>
            <a:r>
              <a:rPr lang="es-ES" sz="2000" dirty="0"/>
              <a:t>XI LIGA DE PROMOCION 2024 Mayo 2024</a:t>
            </a:r>
            <a:br>
              <a:rPr lang="es-ES" sz="2000" dirty="0"/>
            </a:br>
            <a:r>
              <a:rPr lang="es-ES" sz="2000" dirty="0"/>
              <a:t>Esta XI edición de la liga de Promoción ha estado compuesta por 14 grupos de 8 equipos, cada uno, TOTAL de 112 equipos: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09A312-3F47-3DE1-600F-86D5B81628B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4739759"/>
          </a:xfrm>
        </p:spPr>
        <p:txBody>
          <a:bodyPr/>
          <a:lstStyle/>
          <a:p>
            <a:pPr algn="ctr"/>
            <a:r>
              <a:rPr lang="es-ES" sz="1400" b="1" dirty="0"/>
              <a:t>PRIMERA DIVISION</a:t>
            </a:r>
          </a:p>
          <a:p>
            <a:pPr algn="ctr"/>
            <a:r>
              <a:rPr lang="es-ES" sz="1400" dirty="0"/>
              <a:t>CAMPEON: UNIV.EUROPEA TENISPAIN “1”</a:t>
            </a:r>
          </a:p>
          <a:p>
            <a:pPr algn="ctr"/>
            <a:r>
              <a:rPr lang="es-ES" sz="1400" dirty="0"/>
              <a:t>SUBCAMPEON TENIS PADEL ALCOBENDAS “1” </a:t>
            </a:r>
          </a:p>
          <a:p>
            <a:pPr algn="ctr"/>
            <a:r>
              <a:rPr lang="es-ES" sz="1400" b="1" dirty="0"/>
              <a:t>SEGUNDA DIVISION “A”</a:t>
            </a:r>
          </a:p>
          <a:p>
            <a:pPr algn="ctr"/>
            <a:r>
              <a:rPr lang="es-ES" sz="1400" dirty="0"/>
              <a:t>CAMPEON. C.T. TORREJON DE ARDOZ “1”</a:t>
            </a:r>
          </a:p>
          <a:p>
            <a:pPr algn="ctr"/>
            <a:r>
              <a:rPr lang="es-ES" sz="1400" dirty="0"/>
              <a:t>SUBCAMPEÓN: C.T. POZUELO “1”</a:t>
            </a:r>
          </a:p>
          <a:p>
            <a:pPr algn="ctr"/>
            <a:r>
              <a:rPr lang="es-ES" sz="1400" b="1" dirty="0"/>
              <a:t>SEGUNDA DIVISION “B”</a:t>
            </a:r>
          </a:p>
          <a:p>
            <a:pPr algn="ctr"/>
            <a:r>
              <a:rPr lang="es-ES" sz="1400" dirty="0"/>
              <a:t>CAMPEON: C.T. LA MORALEJA “1”</a:t>
            </a:r>
          </a:p>
          <a:p>
            <a:pPr algn="ctr"/>
            <a:r>
              <a:rPr lang="es-ES" sz="1400" dirty="0"/>
              <a:t>SUBCAMPEON ES. TENIS ALCALA “1”</a:t>
            </a:r>
          </a:p>
          <a:p>
            <a:pPr algn="ctr"/>
            <a:r>
              <a:rPr lang="es-ES" sz="1400" b="1" dirty="0"/>
              <a:t>TERCERA DIVISION “A”</a:t>
            </a:r>
          </a:p>
          <a:p>
            <a:pPr algn="ctr"/>
            <a:r>
              <a:rPr lang="es-ES" sz="1400" dirty="0"/>
              <a:t>CAMPEON: C.T. POZUELO “1”</a:t>
            </a:r>
          </a:p>
          <a:p>
            <a:pPr algn="ctr"/>
            <a:r>
              <a:rPr lang="es-ES" sz="1400" dirty="0"/>
              <a:t>SUBCAMPEON: C.T CHAMARTIN “2”</a:t>
            </a:r>
          </a:p>
          <a:p>
            <a:pPr algn="ctr"/>
            <a:r>
              <a:rPr lang="es-ES" sz="1400" b="1" dirty="0"/>
              <a:t>TERCERA DIVISION “B”</a:t>
            </a:r>
          </a:p>
          <a:p>
            <a:pPr algn="ctr"/>
            <a:r>
              <a:rPr lang="es-ES" sz="1400" dirty="0"/>
              <a:t>CAMPEON: C.T. ALBORAN “2”</a:t>
            </a:r>
          </a:p>
          <a:p>
            <a:pPr algn="ctr"/>
            <a:r>
              <a:rPr lang="es-ES" sz="1400" dirty="0"/>
              <a:t>SUBCAMPEÓN: C.T. VALLECAS “1”</a:t>
            </a:r>
          </a:p>
          <a:p>
            <a:pPr algn="ctr"/>
            <a:r>
              <a:rPr lang="es-ES" sz="1400" b="1" dirty="0"/>
              <a:t>TERCERA DIVISION “C”</a:t>
            </a:r>
          </a:p>
          <a:p>
            <a:pPr algn="ctr"/>
            <a:r>
              <a:rPr lang="es-ES" sz="1400" dirty="0"/>
              <a:t>CAMPEON UNIV.EUROPEA TENISPAIN “2”</a:t>
            </a:r>
          </a:p>
          <a:p>
            <a:pPr algn="ctr"/>
            <a:r>
              <a:rPr lang="es-ES" sz="1400" dirty="0"/>
              <a:t>SUBCAMPEON; C.T. CHAMARTIN “3”</a:t>
            </a:r>
          </a:p>
          <a:p>
            <a:pPr algn="ctr"/>
            <a:r>
              <a:rPr lang="es-ES" sz="1400" b="1" dirty="0"/>
              <a:t>TERCERA DIVISION “D”</a:t>
            </a:r>
          </a:p>
          <a:p>
            <a:pPr algn="ctr"/>
            <a:r>
              <a:rPr lang="es-ES" sz="1400" dirty="0"/>
              <a:t>CAMPEON:  C.T.P. VALDEPELAYOS “1”</a:t>
            </a:r>
          </a:p>
          <a:p>
            <a:pPr algn="ctr"/>
            <a:r>
              <a:rPr lang="es-ES" sz="1400" dirty="0"/>
              <a:t>SUBCAMPEON EL TEJAR C.T. “1”</a:t>
            </a:r>
          </a:p>
          <a:p>
            <a:pPr algn="ctr"/>
            <a:endParaRPr lang="es-ES" sz="14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4F1882-1E58-EDB0-9CE2-5B597A04ABA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5047536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“A”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CARALOCIO T Y P.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 C.TP. VILLA DE LEGANES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“B”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VALDEMORO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SUBCAMPEON: C.T. VILLA DE GETAFE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“C”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LAS ROZAS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 C..T. VALDEMORILLO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“D”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 LAS ROZAS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SUBCAMPEON: C.T. INTERNACIONAL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“E”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C.T. LA MORALEJA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SUBCAMPEON: UNIV.EUROPEA TENISPAIN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DIVISIÓN “F”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ESC. TENIS ALCALA “4”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SUBCAMPEÓN: C.D. RIVAS SPORT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DIVISIÓN “G”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C.D.E. EL HANGAR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SUBCAMPEÓN: C.D. SEK CIUDALCAMPO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0" cap="none" spc="0" normalizeH="0" baseline="0" noProof="0" dirty="0">
              <a:ln>
                <a:noFill/>
              </a:ln>
              <a:solidFill>
                <a:srgbClr val="8A1B3E"/>
              </a:solidFill>
              <a:effectLst/>
              <a:uLnTx/>
              <a:uFillTx/>
              <a:latin typeface="Calibri" panose="020F0502020204030204"/>
              <a:ea typeface="+mn-ea"/>
              <a:cs typeface="Tahoma"/>
            </a:endParaRPr>
          </a:p>
          <a:p>
            <a:pPr algn="ctr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6461357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BB957-EE1C-A276-E1DE-2D73EC17E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E0D2F-7DBB-095B-B38A-38531FFFF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19670"/>
            <a:ext cx="8983345" cy="1169551"/>
          </a:xfrm>
        </p:spPr>
        <p:txBody>
          <a:bodyPr/>
          <a:lstStyle/>
          <a:p>
            <a:r>
              <a:rPr lang="es-ES" sz="2000" dirty="0"/>
              <a:t>XI LIGA ABSOLUTA POR EQUIPOS DE MADRID 2024 JUNIO  2024</a:t>
            </a:r>
            <a:br>
              <a:rPr lang="es-ES" sz="2000" dirty="0"/>
            </a:br>
            <a:r>
              <a:rPr lang="es-ES" sz="1800" dirty="0"/>
              <a:t>Esta X edición de la liga Absoluta ha estado compuesta por 8 grupos de seis equipos cada uno, y 1 grupo de cinco un total de 53 equipos:</a:t>
            </a:r>
            <a:br>
              <a:rPr lang="es-ES" sz="2000" dirty="0"/>
            </a:br>
            <a:endParaRPr lang="es-ES" sz="20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C4B95E-6265-724F-D70C-9C3A7BBFC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4524315"/>
          </a:xfrm>
        </p:spPr>
        <p:txBody>
          <a:bodyPr/>
          <a:lstStyle/>
          <a:p>
            <a:pPr algn="ctr"/>
            <a:r>
              <a:rPr lang="es-ES" sz="1400" b="1" dirty="0"/>
              <a:t>PRIMERA DIVISION </a:t>
            </a:r>
          </a:p>
          <a:p>
            <a:pPr algn="ctr"/>
            <a:r>
              <a:rPr lang="es-ES" sz="1400" dirty="0"/>
              <a:t>CAMPEON: ESC. DAGANZO “1”</a:t>
            </a:r>
          </a:p>
          <a:p>
            <a:pPr algn="ctr"/>
            <a:r>
              <a:rPr lang="es-ES" sz="1400" dirty="0"/>
              <a:t>SUBCAMPEON:  C.T. MOSTOLES “1”</a:t>
            </a:r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SEGUNDA DIVISION A</a:t>
            </a:r>
          </a:p>
          <a:p>
            <a:pPr algn="ctr"/>
            <a:r>
              <a:rPr lang="es-ES" sz="1400" dirty="0"/>
              <a:t>CAMPEON. C. TENIS MADRID “1”</a:t>
            </a:r>
          </a:p>
          <a:p>
            <a:pPr algn="ctr"/>
            <a:r>
              <a:rPr lang="es-ES" sz="1400" dirty="0"/>
              <a:t>SUBCAMPEÓN: C.T. AMANECER “1”</a:t>
            </a:r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SEGUNDA DIVISION B</a:t>
            </a:r>
          </a:p>
          <a:p>
            <a:pPr algn="ctr"/>
            <a:r>
              <a:rPr lang="es-ES" sz="1400" dirty="0"/>
              <a:t>CAMPEON. C. T. POZUEO “1”</a:t>
            </a:r>
          </a:p>
          <a:p>
            <a:pPr algn="ctr"/>
            <a:r>
              <a:rPr lang="es-ES" sz="1400" dirty="0"/>
              <a:t>SUBCAMPEON C.T. VALDEPELAYOS “1”</a:t>
            </a:r>
          </a:p>
          <a:p>
            <a:pPr algn="ctr"/>
            <a:endParaRPr lang="es-ES" sz="1400" dirty="0"/>
          </a:p>
          <a:p>
            <a:pPr algn="ctr"/>
            <a:r>
              <a:rPr lang="es-ES" sz="1400" b="1" dirty="0"/>
              <a:t>TERCERA DIVISION A</a:t>
            </a:r>
          </a:p>
          <a:p>
            <a:pPr algn="ctr"/>
            <a:r>
              <a:rPr lang="es-ES" sz="1400" dirty="0"/>
              <a:t>CAMPEON: CT.P. VILLA DE GETAFE “1”</a:t>
            </a:r>
          </a:p>
          <a:p>
            <a:pPr algn="ctr"/>
            <a:r>
              <a:rPr lang="es-ES" sz="1400" dirty="0"/>
              <a:t>SUBCAMPEON: C.D. BREZO OSUNA “1”</a:t>
            </a:r>
          </a:p>
          <a:p>
            <a:pPr algn="ctr"/>
            <a:endParaRPr lang="es-ES" sz="1400" dirty="0"/>
          </a:p>
          <a:p>
            <a:pPr algn="ctr"/>
            <a:r>
              <a:rPr lang="es-ES" sz="1400" b="1" dirty="0"/>
              <a:t>TERCERA DIVISION B</a:t>
            </a:r>
          </a:p>
          <a:p>
            <a:pPr algn="ctr"/>
            <a:r>
              <a:rPr lang="es-ES" sz="1400" dirty="0"/>
              <a:t>CAMPEONC.T.P. C. D. RIVAS SPORT “1”</a:t>
            </a:r>
          </a:p>
          <a:p>
            <a:pPr algn="ctr"/>
            <a:r>
              <a:rPr lang="es-ES" sz="1400" dirty="0"/>
              <a:t>SUBCAMPEÓN: C. T. ALBORAN “2”</a:t>
            </a:r>
          </a:p>
          <a:p>
            <a:pPr algn="ctr"/>
            <a:endParaRPr lang="es-ES" sz="1400" b="1" dirty="0"/>
          </a:p>
          <a:p>
            <a:pPr algn="ctr"/>
            <a:endParaRPr lang="es-ES" sz="14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093078-7D43-264E-212A-4711BF925462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3754874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TERCERA DIVISION 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 D. TALENT TEAM.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SUBCAMPEON: C.T. ALCORCON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i="0" u="none" strike="noStrike" kern="0" cap="none" spc="0" normalizeH="0" baseline="0" noProof="0" dirty="0">
              <a:ln>
                <a:noFill/>
              </a:ln>
              <a:solidFill>
                <a:srgbClr val="8A1B3E"/>
              </a:solidFill>
              <a:effectLst/>
              <a:uLnTx/>
              <a:uFillTx/>
              <a:latin typeface="Calibri" panose="020F0502020204030204"/>
              <a:ea typeface="+mn-ea"/>
              <a:cs typeface="Tahom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TERCERA DIVISION 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C.D. LOREA 2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SUBCAMPEON” C.T.P. VILLA LEGANES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1" i="0" u="none" strike="noStrike" kern="0" cap="none" spc="0" normalizeH="0" baseline="0" noProof="0" dirty="0">
              <a:ln>
                <a:noFill/>
              </a:ln>
              <a:solidFill>
                <a:srgbClr val="8A1B3E"/>
              </a:solidFill>
              <a:effectLst/>
              <a:uLnTx/>
              <a:uFillTx/>
              <a:latin typeface="Calibri" panose="020F0502020204030204"/>
              <a:ea typeface="+mn-ea"/>
              <a:cs typeface="Tahom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AMIGOS TENISTAS DE PARLA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SUBCAMPEON” C.T. CARRAPERAL-GRIÑON “1”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1" i="0" u="none" strike="noStrike" kern="0" cap="none" spc="0" normalizeH="0" baseline="0" noProof="0" dirty="0">
              <a:ln>
                <a:noFill/>
              </a:ln>
              <a:solidFill>
                <a:srgbClr val="8A1B3E"/>
              </a:solidFill>
              <a:effectLst/>
              <a:uLnTx/>
              <a:uFillTx/>
              <a:latin typeface="Calibri" panose="020F0502020204030204"/>
              <a:ea typeface="+mn-ea"/>
              <a:cs typeface="Tahom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CUARTA DIVISION 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CAMPEON: A.D.T. COLMENAR VIEJO “2”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i="0" u="none" strike="noStrike" kern="0" cap="none" spc="0" normalizeH="0" baseline="0" noProof="0" dirty="0">
                <a:ln>
                  <a:noFill/>
                </a:ln>
                <a:solidFill>
                  <a:srgbClr val="8A1B3E"/>
                </a:solidFill>
                <a:effectLst/>
                <a:uLnTx/>
                <a:uFillTx/>
                <a:latin typeface="Calibri" panose="020F0502020204030204"/>
                <a:ea typeface="+mn-ea"/>
                <a:cs typeface="Tahoma"/>
              </a:rPr>
              <a:t>SUBCAMPEON” CDE TENIS MADRID “3”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1" i="0" u="none" strike="noStrike" kern="0" cap="none" spc="0" normalizeH="0" baseline="0" noProof="0" dirty="0">
              <a:ln>
                <a:noFill/>
              </a:ln>
              <a:solidFill>
                <a:srgbClr val="8A1B3E"/>
              </a:solidFill>
              <a:effectLst/>
              <a:uLnTx/>
              <a:uFillTx/>
              <a:latin typeface="Calibri" panose="020F0502020204030204"/>
              <a:ea typeface="+mn-ea"/>
              <a:cs typeface="Tahoma"/>
            </a:endParaRPr>
          </a:p>
          <a:p>
            <a:pPr algn="ctr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9202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1602359"/>
            <a:ext cx="3172460" cy="2875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Jueces</a:t>
            </a:r>
            <a:r>
              <a:rPr sz="2000" b="1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b="1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Árbitros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Presidente</a:t>
            </a:r>
            <a:endParaRPr sz="1800" dirty="0">
              <a:latin typeface="+mn-lt"/>
              <a:cs typeface="Calibri"/>
            </a:endParaRPr>
          </a:p>
          <a:p>
            <a:pPr marL="90805" indent="-88900">
              <a:lnSpc>
                <a:spcPct val="100000"/>
              </a:lnSpc>
              <a:spcBef>
                <a:spcPts val="12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Javier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Molina</a:t>
            </a:r>
            <a:r>
              <a:rPr sz="18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Ramos</a:t>
            </a:r>
            <a:endParaRPr lang="es-ES" sz="1800" spc="-2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spcBef>
                <a:spcPts val="12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endParaRPr lang="es-ES" sz="1800" spc="-2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1905">
              <a:lnSpc>
                <a:spcPct val="100000"/>
              </a:lnSpc>
              <a:spcBef>
                <a:spcPts val="120"/>
              </a:spcBef>
              <a:buSzPct val="94444"/>
              <a:tabLst>
                <a:tab pos="90805" algn="l"/>
              </a:tabLst>
            </a:pPr>
            <a:r>
              <a:rPr lang="es-ES" spc="-20" dirty="0">
                <a:solidFill>
                  <a:srgbClr val="FFFFFF"/>
                </a:solidFill>
                <a:latin typeface="+mn-lt"/>
                <a:cs typeface="Tahoma"/>
              </a:rPr>
              <a:t>  Vicepresidente</a:t>
            </a:r>
          </a:p>
          <a:p>
            <a:pPr marL="90805" indent="-88900">
              <a:lnSpc>
                <a:spcPct val="100000"/>
              </a:lnSpc>
              <a:spcBef>
                <a:spcPts val="12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lang="es-ES" sz="1800" spc="-20" dirty="0">
                <a:solidFill>
                  <a:srgbClr val="FFFFFF"/>
                </a:solidFill>
                <a:latin typeface="+mn-lt"/>
                <a:cs typeface="Tahoma"/>
              </a:rPr>
              <a:t>.D Javier Paris</a:t>
            </a:r>
            <a:endParaRPr sz="18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Secretario</a:t>
            </a:r>
            <a:endParaRPr sz="1800" dirty="0">
              <a:latin typeface="+mn-lt"/>
              <a:cs typeface="Calibri"/>
            </a:endParaRPr>
          </a:p>
          <a:p>
            <a:pPr marL="90805" indent="-88900">
              <a:lnSpc>
                <a:spcPct val="100000"/>
              </a:lnSpc>
              <a:spcBef>
                <a:spcPts val="125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Luis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Fernández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Valderrama</a:t>
            </a:r>
            <a:endParaRPr sz="1800" dirty="0">
              <a:latin typeface="+mn-lt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6925" y="3830171"/>
            <a:ext cx="1919605" cy="170307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Vocales</a:t>
            </a:r>
            <a:endParaRPr sz="1800" dirty="0">
              <a:latin typeface="+mn-lt"/>
              <a:cs typeface="Calibri"/>
            </a:endParaRPr>
          </a:p>
          <a:p>
            <a:pPr marL="90805" indent="-88900">
              <a:lnSpc>
                <a:spcPct val="100000"/>
              </a:lnSpc>
              <a:spcBef>
                <a:spcPts val="12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Cristina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Velázquez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Jorge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Reoyo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Andrés</a:t>
            </a:r>
            <a:r>
              <a:rPr sz="18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Espada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spcBef>
                <a:spcPts val="5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Carmen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Heras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pc="-35" dirty="0">
                <a:solidFill>
                  <a:srgbClr val="FFFFFF"/>
                </a:solidFill>
                <a:latin typeface="+mn-lt"/>
                <a:cs typeface="Tahoma"/>
              </a:rPr>
              <a:t>Antonio Pérez</a:t>
            </a:r>
            <a:endParaRPr sz="1800" dirty="0">
              <a:latin typeface="+mn-lt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95954" y="4151312"/>
            <a:ext cx="2061846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 indent="-88900">
              <a:lnSpc>
                <a:spcPct val="100000"/>
              </a:lnSpc>
              <a:spcBef>
                <a:spcPts val="10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Guzmán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Peral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Alvaro</a:t>
            </a:r>
            <a:r>
              <a:rPr sz="18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Prieto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lang="es-ES" sz="1800" dirty="0">
                <a:solidFill>
                  <a:srgbClr val="FFFFFF"/>
                </a:solidFill>
                <a:latin typeface="+mn-lt"/>
                <a:cs typeface="Tahoma"/>
              </a:rPr>
              <a:t>D.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César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Izquierdo</a:t>
            </a:r>
            <a:endParaRPr lang="es-ES" sz="1800" spc="-1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lang="es-ES" spc="-10" dirty="0">
                <a:solidFill>
                  <a:srgbClr val="FFFFFF"/>
                </a:solidFill>
                <a:latin typeface="+mn-lt"/>
                <a:cs typeface="Tahoma"/>
              </a:rPr>
              <a:t>D. Pablo Rodríguez</a:t>
            </a:r>
            <a:endParaRPr sz="1800" dirty="0">
              <a:latin typeface="+mn-lt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5920" y="190500"/>
            <a:ext cx="5905500" cy="1168400"/>
            <a:chOff x="375920" y="190500"/>
            <a:chExt cx="5905500" cy="1168400"/>
          </a:xfrm>
        </p:grpSpPr>
        <p:sp>
          <p:nvSpPr>
            <p:cNvPr id="9" name="object 9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5679058" y="0"/>
                  </a:moveTo>
                  <a:lnTo>
                    <a:pt x="188391" y="0"/>
                  </a:lnTo>
                  <a:lnTo>
                    <a:pt x="138307" y="6728"/>
                  </a:lnTo>
                  <a:lnTo>
                    <a:pt x="93304" y="25715"/>
                  </a:lnTo>
                  <a:lnTo>
                    <a:pt x="55176" y="55165"/>
                  </a:lnTo>
                  <a:lnTo>
                    <a:pt x="25719" y="93283"/>
                  </a:lnTo>
                  <a:lnTo>
                    <a:pt x="6729" y="138274"/>
                  </a:lnTo>
                  <a:lnTo>
                    <a:pt x="0" y="188340"/>
                  </a:lnTo>
                  <a:lnTo>
                    <a:pt x="0" y="941959"/>
                  </a:lnTo>
                  <a:lnTo>
                    <a:pt x="6729" y="992025"/>
                  </a:lnTo>
                  <a:lnTo>
                    <a:pt x="25719" y="1037016"/>
                  </a:lnTo>
                  <a:lnTo>
                    <a:pt x="55176" y="1075134"/>
                  </a:lnTo>
                  <a:lnTo>
                    <a:pt x="93304" y="1104584"/>
                  </a:lnTo>
                  <a:lnTo>
                    <a:pt x="138307" y="1123571"/>
                  </a:lnTo>
                  <a:lnTo>
                    <a:pt x="188391" y="1130300"/>
                  </a:lnTo>
                  <a:lnTo>
                    <a:pt x="5679058" y="1130300"/>
                  </a:lnTo>
                  <a:lnTo>
                    <a:pt x="5729125" y="1123571"/>
                  </a:lnTo>
                  <a:lnTo>
                    <a:pt x="5774116" y="1104584"/>
                  </a:lnTo>
                  <a:lnTo>
                    <a:pt x="5812234" y="1075134"/>
                  </a:lnTo>
                  <a:lnTo>
                    <a:pt x="5841684" y="1037016"/>
                  </a:lnTo>
                  <a:lnTo>
                    <a:pt x="5860671" y="992025"/>
                  </a:lnTo>
                  <a:lnTo>
                    <a:pt x="5867400" y="941959"/>
                  </a:lnTo>
                  <a:lnTo>
                    <a:pt x="5867400" y="188340"/>
                  </a:lnTo>
                  <a:lnTo>
                    <a:pt x="5860671" y="138274"/>
                  </a:lnTo>
                  <a:lnTo>
                    <a:pt x="5841684" y="93283"/>
                  </a:lnTo>
                  <a:lnTo>
                    <a:pt x="5812234" y="55165"/>
                  </a:lnTo>
                  <a:lnTo>
                    <a:pt x="5774116" y="25715"/>
                  </a:lnTo>
                  <a:lnTo>
                    <a:pt x="5729125" y="6728"/>
                  </a:lnTo>
                  <a:lnTo>
                    <a:pt x="5679058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0" y="188340"/>
                  </a:moveTo>
                  <a:lnTo>
                    <a:pt x="6729" y="138274"/>
                  </a:lnTo>
                  <a:lnTo>
                    <a:pt x="25719" y="93283"/>
                  </a:lnTo>
                  <a:lnTo>
                    <a:pt x="55176" y="55165"/>
                  </a:lnTo>
                  <a:lnTo>
                    <a:pt x="93304" y="25715"/>
                  </a:lnTo>
                  <a:lnTo>
                    <a:pt x="138307" y="6728"/>
                  </a:lnTo>
                  <a:lnTo>
                    <a:pt x="188391" y="0"/>
                  </a:lnTo>
                  <a:lnTo>
                    <a:pt x="5679058" y="0"/>
                  </a:lnTo>
                  <a:lnTo>
                    <a:pt x="5729125" y="6728"/>
                  </a:lnTo>
                  <a:lnTo>
                    <a:pt x="5774116" y="25715"/>
                  </a:lnTo>
                  <a:lnTo>
                    <a:pt x="5812234" y="55165"/>
                  </a:lnTo>
                  <a:lnTo>
                    <a:pt x="5841684" y="93283"/>
                  </a:lnTo>
                  <a:lnTo>
                    <a:pt x="5860671" y="138274"/>
                  </a:lnTo>
                  <a:lnTo>
                    <a:pt x="5867400" y="188340"/>
                  </a:lnTo>
                  <a:lnTo>
                    <a:pt x="5867400" y="941959"/>
                  </a:lnTo>
                  <a:lnTo>
                    <a:pt x="5860671" y="992025"/>
                  </a:lnTo>
                  <a:lnTo>
                    <a:pt x="5841684" y="1037016"/>
                  </a:lnTo>
                  <a:lnTo>
                    <a:pt x="5812234" y="1075134"/>
                  </a:lnTo>
                  <a:lnTo>
                    <a:pt x="5774116" y="1104584"/>
                  </a:lnTo>
                  <a:lnTo>
                    <a:pt x="5729125" y="1123571"/>
                  </a:lnTo>
                  <a:lnTo>
                    <a:pt x="5679058" y="1130300"/>
                  </a:lnTo>
                  <a:lnTo>
                    <a:pt x="188391" y="1130300"/>
                  </a:lnTo>
                  <a:lnTo>
                    <a:pt x="138307" y="1123571"/>
                  </a:lnTo>
                  <a:lnTo>
                    <a:pt x="93304" y="1104584"/>
                  </a:lnTo>
                  <a:lnTo>
                    <a:pt x="55176" y="1075134"/>
                  </a:lnTo>
                  <a:lnTo>
                    <a:pt x="25719" y="1037016"/>
                  </a:lnTo>
                  <a:lnTo>
                    <a:pt x="6729" y="992025"/>
                  </a:lnTo>
                  <a:lnTo>
                    <a:pt x="0" y="941959"/>
                  </a:lnTo>
                  <a:lnTo>
                    <a:pt x="0" y="1883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 idx="4294967295"/>
          </p:nvPr>
        </p:nvSpPr>
        <p:spPr>
          <a:xfrm>
            <a:off x="500538" y="260350"/>
            <a:ext cx="5656263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+mj-lt"/>
                <a:cs typeface="Arial Narrow"/>
              </a:rPr>
              <a:t>COMITÉS</a:t>
            </a:r>
            <a:r>
              <a:rPr sz="6600" b="0" spc="335" dirty="0">
                <a:latin typeface="+mj-lt"/>
                <a:cs typeface="Arial Narrow"/>
              </a:rPr>
              <a:t> </a:t>
            </a:r>
            <a:r>
              <a:rPr sz="6600" b="0" spc="-25" dirty="0">
                <a:latin typeface="+mj-lt"/>
                <a:cs typeface="Arial Narrow"/>
              </a:rPr>
              <a:t>(I)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827A7-3A87-082E-231A-588E4ACA0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3142A-1F16-B303-7325-C1370D885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19670"/>
            <a:ext cx="8983345" cy="923330"/>
          </a:xfrm>
        </p:spPr>
        <p:txBody>
          <a:bodyPr/>
          <a:lstStyle/>
          <a:p>
            <a:r>
              <a:rPr lang="es-ES" sz="2000" dirty="0"/>
              <a:t>XLIII LIGA DE VETERANOS DE MADRID 2024	</a:t>
            </a:r>
            <a:br>
              <a:rPr lang="es-ES" sz="2000" dirty="0"/>
            </a:br>
            <a:r>
              <a:rPr lang="es-ES" sz="2000" dirty="0"/>
              <a:t>FEBRERO 2024</a:t>
            </a:r>
            <a:br>
              <a:rPr lang="es-ES" sz="2000" dirty="0"/>
            </a:br>
            <a:endParaRPr lang="es-ES" sz="20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B80C06-2C2E-95A2-6BEC-AB09BE3167D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3231654"/>
          </a:xfrm>
        </p:spPr>
        <p:txBody>
          <a:bodyPr/>
          <a:lstStyle/>
          <a:p>
            <a:pPr algn="ctr"/>
            <a:r>
              <a:rPr lang="es-ES" sz="1400" b="1" dirty="0"/>
              <a:t>PRIMERA DIVISION</a:t>
            </a:r>
          </a:p>
          <a:p>
            <a:pPr algn="ctr"/>
            <a:r>
              <a:rPr lang="es-ES" sz="1400" dirty="0"/>
              <a:t>CAMPEON: C.T. INTERNACIONAL “1”</a:t>
            </a:r>
          </a:p>
          <a:p>
            <a:pPr algn="ctr"/>
            <a:r>
              <a:rPr lang="es-ES" sz="1400" dirty="0"/>
              <a:t>SUBCAMPEON: C.T. CHAMARTIN “1”</a:t>
            </a:r>
          </a:p>
          <a:p>
            <a:pPr algn="ctr"/>
            <a:r>
              <a:rPr lang="es-ES" sz="1400" dirty="0"/>
              <a:t>3er. CLASIFICADO :  C.T. EL 5ª SET “1”</a:t>
            </a:r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SEGUNDA DIVISION DIVISION-PAR</a:t>
            </a:r>
          </a:p>
          <a:p>
            <a:pPr algn="ctr"/>
            <a:r>
              <a:rPr lang="es-ES" sz="1400" dirty="0"/>
              <a:t>CAMPEON: C.T. ALBORAN “1”</a:t>
            </a:r>
          </a:p>
          <a:p>
            <a:pPr algn="ctr"/>
            <a:r>
              <a:rPr lang="es-ES" sz="1400" dirty="0"/>
              <a:t>SUBCAMPEON: C.D. BREZO OSUNA “1” </a:t>
            </a:r>
          </a:p>
          <a:p>
            <a:pPr algn="ctr"/>
            <a:r>
              <a:rPr lang="es-ES" sz="1400" dirty="0"/>
              <a:t>3er. CLASIFICADO: C.T. CHAMARTIN “2”</a:t>
            </a:r>
          </a:p>
          <a:p>
            <a:pPr algn="ctr"/>
            <a:endParaRPr lang="es-ES" sz="1400" dirty="0"/>
          </a:p>
          <a:p>
            <a:pPr algn="ctr"/>
            <a:r>
              <a:rPr lang="es-ES" sz="1400" b="1" dirty="0"/>
              <a:t>SEGUNDA DIVISION DIVISION-IMPAR</a:t>
            </a:r>
          </a:p>
          <a:p>
            <a:pPr algn="ctr"/>
            <a:r>
              <a:rPr lang="es-ES" sz="1400" dirty="0"/>
              <a:t>CAMPEON: EL TEJAR C.T.  “1”</a:t>
            </a:r>
          </a:p>
          <a:p>
            <a:pPr algn="ctr"/>
            <a:r>
              <a:rPr lang="es-ES" sz="1400" dirty="0"/>
              <a:t>SUBCAMPEON: R.A.C.E. 1”</a:t>
            </a:r>
          </a:p>
          <a:p>
            <a:pPr algn="ctr"/>
            <a:r>
              <a:rPr lang="es-ES" sz="1400" dirty="0"/>
              <a:t>3er. CLASIFICADO: C.T ALBORAN “2”</a:t>
            </a:r>
          </a:p>
          <a:p>
            <a:pPr algn="ctr"/>
            <a:endParaRPr lang="es-ES" sz="14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0B4564-AC76-17DD-248C-296DD50234DF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2462213"/>
          </a:xfrm>
        </p:spPr>
        <p:txBody>
          <a:bodyPr/>
          <a:lstStyle/>
          <a:p>
            <a:pPr algn="ctr"/>
            <a:r>
              <a:rPr lang="es-ES" sz="1400" b="1" dirty="0"/>
              <a:t>TERCERA DIVISION-PAR</a:t>
            </a:r>
          </a:p>
          <a:p>
            <a:pPr algn="ctr"/>
            <a:r>
              <a:rPr lang="es-ES" sz="1400" dirty="0"/>
              <a:t>CAMPEON: C.DE CAMPO VILLA DE MADRID “1”</a:t>
            </a:r>
          </a:p>
          <a:p>
            <a:pPr algn="ctr"/>
            <a:r>
              <a:rPr lang="es-ES" sz="1400" dirty="0"/>
              <a:t>SUBCAMPEON: C.T. LAS ROZAS “1”</a:t>
            </a:r>
          </a:p>
          <a:p>
            <a:pPr algn="ctr"/>
            <a:r>
              <a:rPr lang="es-ES" sz="1400" dirty="0"/>
              <a:t>3er. CLASIFICADO: C. T. ALAMEDA “1” </a:t>
            </a:r>
          </a:p>
          <a:p>
            <a:pPr algn="ctr"/>
            <a:endParaRPr lang="es-ES" sz="1400" dirty="0"/>
          </a:p>
          <a:p>
            <a:pPr algn="ctr"/>
            <a:r>
              <a:rPr lang="es-ES" sz="1400" b="1" dirty="0"/>
              <a:t>TERCERA DIVISION-IMPAR</a:t>
            </a:r>
          </a:p>
          <a:p>
            <a:pPr algn="ctr"/>
            <a:r>
              <a:rPr lang="es-ES" sz="1400" dirty="0"/>
              <a:t>CAMPEON: C. OPEN GETAFE “1”</a:t>
            </a:r>
          </a:p>
          <a:p>
            <a:pPr algn="ctr"/>
            <a:r>
              <a:rPr lang="es-ES" sz="1400" dirty="0"/>
              <a:t>SUBCAMPEÓN: C.T. TORREJON ARDOZ “1”</a:t>
            </a:r>
          </a:p>
          <a:p>
            <a:pPr algn="ctr"/>
            <a:r>
              <a:rPr lang="es-ES" sz="1400" dirty="0"/>
              <a:t>3er. CLASIFICADO: C. T. COBEÑA “1”</a:t>
            </a:r>
          </a:p>
          <a:p>
            <a:pPr algn="ctr"/>
            <a:endParaRPr lang="es-ES" sz="1400" dirty="0"/>
          </a:p>
          <a:p>
            <a:pPr algn="ctr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8543573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B4643-C2C6-61D2-85E3-302ECCFF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Clasificación de todos los equipos por puestos de 1ª división</a:t>
            </a:r>
            <a:br>
              <a:rPr lang="es-ES" dirty="0"/>
            </a:br>
            <a:r>
              <a:rPr lang="es-ES" dirty="0"/>
              <a:t>de X LIGA INTERSEMANAL VETERANOS+55 2024 fase 1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E0605D2-6011-9A1D-CFE6-B95A0EF0513C}"/>
              </a:ext>
            </a:extLst>
          </p:cNvPr>
          <p:cNvSpPr txBox="1"/>
          <p:nvPr/>
        </p:nvSpPr>
        <p:spPr>
          <a:xfrm>
            <a:off x="2474119" y="1752600"/>
            <a:ext cx="4957762" cy="3936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			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1º E.T. MAJADAHONDA (1º - GRUPO IMPAR) 25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2º C.T. CHAMARTIN  (1º - GRUPO PAR) 28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3º C.D. BREZO OSUNA (2º - GRUPO IMPAR) 23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4º C.T. INTERNACIONAL (2º - GRUPO PAR) 26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5º C.T. POZUELO (3º - GRUPO PAR)  23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6º C.T. ALCORCON (3º - GRUPO IMPAR) 13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7º C.T. ALBORAN (4º - GRUPO PAR) 17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8º C.T. EL 5º SET (4º - GRUPO IMPAR) 10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9º C.T. VILLAVICIOSA (5º - GRUPO PAR)  16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10º C. OPEN GETAFE (5º - GRUPO IMPAR) 9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solidFill>
                  <a:srgbClr val="8A1B3E"/>
                </a:solidFill>
                <a:latin typeface="+mn-lt"/>
              </a:rPr>
              <a:t>11º A.D.T. COLMENAR VIEJO (6º - GRUPO PAR) 10</a:t>
            </a:r>
          </a:p>
        </p:txBody>
      </p:sp>
    </p:spTree>
    <p:extLst>
      <p:ext uri="{BB962C8B-B14F-4D97-AF65-F5344CB8AC3E}">
        <p14:creationId xmlns:p14="http://schemas.microsoft.com/office/powerpoint/2010/main" val="5774464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3A86D-2CC1-954A-F2DF-6E5498F0C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7A795-9B9F-5DB7-D8B7-730ED8C1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I LIGA DOBLES DE VETERANOS 2024			                                                       septiembre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E74E618-D547-69BF-F984-8DAB0CE2C16D}"/>
              </a:ext>
            </a:extLst>
          </p:cNvPr>
          <p:cNvSpPr txBox="1"/>
          <p:nvPr/>
        </p:nvSpPr>
        <p:spPr>
          <a:xfrm>
            <a:off x="2474119" y="1752600"/>
            <a:ext cx="4957762" cy="461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			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CAMPEONES : E.T. MAJADAHONDA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SUBCAMPEONES: C.T. CHAMARTIN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TERCER CLASIFICADOS: R.S. HIPICA C.CAMPO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CUARTOS CLASIFICADOS: C.T. ALBORAN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QUINTO CLASIFICADO: C.T. POZUELO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SEXTO CLASIFICADO: C.T. ALCORCON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SEPTIMO CLASIFICADO: C. OPEN GETAFE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OCTAVO CLASIFICADO: C.D. BREZO OSUNA </a:t>
            </a:r>
          </a:p>
          <a:p>
            <a:pPr algn="ctr">
              <a:lnSpc>
                <a:spcPct val="150000"/>
              </a:lnSpc>
            </a:pPr>
            <a:endParaRPr lang="es-ES" sz="2000" b="1" dirty="0">
              <a:solidFill>
                <a:srgbClr val="8A1B3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62276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AEAA4-0683-E483-0455-8A38BCF76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028D4-6066-6942-C95C-77B0A96D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304800"/>
            <a:ext cx="8983345" cy="738664"/>
          </a:xfrm>
        </p:spPr>
        <p:txBody>
          <a:bodyPr/>
          <a:lstStyle/>
          <a:p>
            <a:r>
              <a:rPr lang="es-ES" dirty="0"/>
              <a:t>I LIGA DOBLES DE VETERANOS 2024			                                                       septiembre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A20E94E-6778-856D-EB53-63BA9D7EE0CD}"/>
              </a:ext>
            </a:extLst>
          </p:cNvPr>
          <p:cNvSpPr txBox="1"/>
          <p:nvPr/>
        </p:nvSpPr>
        <p:spPr>
          <a:xfrm>
            <a:off x="2474119" y="1752600"/>
            <a:ext cx="4957762" cy="461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			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CAMPEONES : E.T. MAJADAHONDA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SUBCAMPEONES: C.T. CHAMARTIN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TERCER CLASIFICADOS: R.S. HIPICA C.CAMPO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CUARTOS CLASIFICADOS: C.T. ALBORAN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QUINTO CLASIFICADO: C.T. POZUELO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SEXTO CLASIFICADO: C.T. ALCORCON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SEPTIMO CLASIFICADO: C. OPEN GETAFE</a:t>
            </a: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8A1B3E"/>
                </a:solidFill>
                <a:latin typeface="+mn-lt"/>
              </a:rPr>
              <a:t>OCTAVO CLASIFICADO: C.D. BREZO OSUNA </a:t>
            </a:r>
          </a:p>
          <a:p>
            <a:pPr algn="ctr">
              <a:lnSpc>
                <a:spcPct val="150000"/>
              </a:lnSpc>
            </a:pPr>
            <a:endParaRPr lang="es-ES" sz="2000" b="1" dirty="0">
              <a:solidFill>
                <a:srgbClr val="8A1B3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47312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97C70-8126-325B-F23D-13326B518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86829-FC81-20C9-E160-F1362A15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19670"/>
            <a:ext cx="8983345" cy="615553"/>
          </a:xfrm>
        </p:spPr>
        <p:txBody>
          <a:bodyPr/>
          <a:lstStyle/>
          <a:p>
            <a:r>
              <a:rPr lang="es-ES" sz="2000" dirty="0"/>
              <a:t>XXXII LIGA INTERSEMANAL DE VETERANAS “CARMEN SANCHA” 2024</a:t>
            </a:r>
            <a:br>
              <a:rPr lang="es-ES" sz="2000" dirty="0"/>
            </a:br>
            <a:r>
              <a:rPr lang="es-ES" sz="2000" dirty="0"/>
              <a:t>ENERO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29910A-D0FE-F436-A9B6-3FF16F05D0A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2585323"/>
          </a:xfrm>
        </p:spPr>
        <p:txBody>
          <a:bodyPr/>
          <a:lstStyle/>
          <a:p>
            <a:pPr algn="ctr"/>
            <a:r>
              <a:rPr lang="es-ES" sz="1400" b="1" dirty="0"/>
              <a:t>PRIMERA DIVISION</a:t>
            </a:r>
          </a:p>
          <a:p>
            <a:pPr algn="ctr"/>
            <a:r>
              <a:rPr lang="es-ES" sz="1400" dirty="0"/>
              <a:t>CAMPEONAS: CLUB DE CAMPO VILLA DE MADRID “1”</a:t>
            </a:r>
          </a:p>
          <a:p>
            <a:pPr algn="ctr"/>
            <a:r>
              <a:rPr lang="es-ES" sz="1400" dirty="0"/>
              <a:t>SUBCAMPEONAS: SPORT CENTER MANOLO SANTANA “1</a:t>
            </a:r>
          </a:p>
          <a:p>
            <a:pPr algn="ctr"/>
            <a:r>
              <a:rPr lang="es-ES" sz="1400" dirty="0"/>
              <a:t>3as.CLASIFICADAS: C.T. INTERNACIONAL “1”</a:t>
            </a:r>
          </a:p>
          <a:p>
            <a:pPr algn="ctr"/>
            <a:r>
              <a:rPr lang="es-ES" sz="1400" dirty="0"/>
              <a:t>4as.CLASIFICADAS: R.A.C.E. “1”</a:t>
            </a:r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SEGUNDA DIVISION PAR</a:t>
            </a:r>
          </a:p>
          <a:p>
            <a:pPr algn="ctr"/>
            <a:r>
              <a:rPr lang="es-ES" sz="1400" dirty="0"/>
              <a:t>CAMPEONAS: C.T. FUENCARRAL “1”</a:t>
            </a:r>
          </a:p>
          <a:p>
            <a:pPr algn="ctr"/>
            <a:r>
              <a:rPr lang="es-ES" sz="1400" dirty="0"/>
              <a:t>SUBCAMPEONAS; C.T. ALBORAN “1”</a:t>
            </a:r>
          </a:p>
          <a:p>
            <a:pPr algn="ctr"/>
            <a:r>
              <a:rPr lang="es-ES" sz="1400" dirty="0"/>
              <a:t>3as.CLASIFICADAS: C.D. BREZO OSUNA “1”</a:t>
            </a:r>
          </a:p>
          <a:p>
            <a:pPr algn="ctr"/>
            <a:r>
              <a:rPr lang="es-ES" sz="1400" dirty="0"/>
              <a:t>4as.CLASIFICADAS: C.T. CHAMARTIN “2”</a:t>
            </a:r>
          </a:p>
          <a:p>
            <a:pPr algn="ctr"/>
            <a:endParaRPr lang="es-ES" sz="14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E0507B-E6AD-C9FD-710F-3EE353B13411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2893100"/>
          </a:xfrm>
        </p:spPr>
        <p:txBody>
          <a:bodyPr/>
          <a:lstStyle/>
          <a:p>
            <a:pPr algn="ctr"/>
            <a:r>
              <a:rPr lang="es-ES" sz="1400" b="1" dirty="0"/>
              <a:t>SEGUNDA DIVISION IMPAR</a:t>
            </a:r>
          </a:p>
          <a:p>
            <a:pPr algn="ctr"/>
            <a:r>
              <a:rPr lang="es-ES" sz="1400" dirty="0"/>
              <a:t>CAMPEONAS: C.T. MIRASIERRA “1”</a:t>
            </a:r>
          </a:p>
          <a:p>
            <a:pPr algn="ctr"/>
            <a:r>
              <a:rPr lang="es-ES" sz="1400" dirty="0"/>
              <a:t>SUBCAMPEONAS; C.T. POZUELO “1”</a:t>
            </a:r>
          </a:p>
          <a:p>
            <a:pPr algn="ctr"/>
            <a:r>
              <a:rPr lang="es-ES" sz="1400" dirty="0"/>
              <a:t>3as.CLASIFICADAS: C.D. M. LA DEHESA “1”</a:t>
            </a:r>
          </a:p>
          <a:p>
            <a:pPr algn="ctr"/>
            <a:r>
              <a:rPr lang="es-ES" sz="1400" dirty="0"/>
              <a:t>4as.CLASIFICADAS: C.T. LA MORALEJA “1”</a:t>
            </a:r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TERCERA DIVISION </a:t>
            </a:r>
          </a:p>
          <a:p>
            <a:pPr algn="ctr"/>
            <a:r>
              <a:rPr lang="es-ES" sz="1400" dirty="0"/>
              <a:t>CAMPEONAS:  CTP HOYO DE MANZANARES “1”</a:t>
            </a:r>
          </a:p>
          <a:p>
            <a:pPr algn="ctr"/>
            <a:r>
              <a:rPr lang="es-ES" sz="1400" dirty="0"/>
              <a:t>SUBCAMPEONAS: A.D.T. COLMENAR VIEJO “1”</a:t>
            </a:r>
          </a:p>
          <a:p>
            <a:pPr algn="ctr"/>
            <a:r>
              <a:rPr lang="es-ES" sz="1400" dirty="0"/>
              <a:t>3as CLASIFICADAS: C.T. ALAMEDA “1”</a:t>
            </a:r>
          </a:p>
          <a:p>
            <a:pPr algn="ctr"/>
            <a:r>
              <a:rPr lang="es-ES" sz="1400" dirty="0"/>
              <a:t>4as.CLASIFICADAS: C. T. FUENCARRAL “2</a:t>
            </a:r>
            <a:r>
              <a:rPr lang="es-ES" sz="1400" b="1" dirty="0"/>
              <a:t>”</a:t>
            </a:r>
          </a:p>
          <a:p>
            <a:pPr algn="ctr"/>
            <a:endParaRPr lang="es-ES" sz="1400" b="1" dirty="0"/>
          </a:p>
          <a:p>
            <a:pPr algn="ctr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8230662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664B2-CB57-512F-8748-4B9803AD39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5C0E98-5AA3-3B62-F237-04EB33A4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19670"/>
            <a:ext cx="8983345" cy="615553"/>
          </a:xfrm>
        </p:spPr>
        <p:txBody>
          <a:bodyPr/>
          <a:lstStyle/>
          <a:p>
            <a:r>
              <a:rPr lang="es-ES" sz="2000" dirty="0"/>
              <a:t>XVI LIGA DOBLES DE VETERANAS MEMORIAL CHABELA 2024</a:t>
            </a:r>
            <a:br>
              <a:rPr lang="es-ES" sz="2000" dirty="0"/>
            </a:br>
            <a:r>
              <a:rPr lang="es-ES" sz="2000" dirty="0"/>
              <a:t>SEPTIEMBRE 2024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9ED22B-9E6B-5B0E-87EE-EE3C1781E73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2400" y="1451498"/>
            <a:ext cx="4724400" cy="2800767"/>
          </a:xfrm>
        </p:spPr>
        <p:txBody>
          <a:bodyPr/>
          <a:lstStyle/>
          <a:p>
            <a:pPr algn="ctr"/>
            <a:r>
              <a:rPr lang="es-ES" sz="1400" b="1" dirty="0"/>
              <a:t>PRIMERA DIVISION</a:t>
            </a:r>
          </a:p>
          <a:p>
            <a:pPr algn="ctr"/>
            <a:r>
              <a:rPr lang="es-ES" sz="1400" dirty="0"/>
              <a:t>CAMPEONAS  : C.CAMPO VILLA MADRID “1”</a:t>
            </a:r>
          </a:p>
          <a:p>
            <a:pPr algn="ctr"/>
            <a:r>
              <a:rPr lang="es-ES" sz="1400" dirty="0"/>
              <a:t>SUBCAMPEONAS: S.C. MANOLO SANTANA “1”</a:t>
            </a:r>
          </a:p>
          <a:p>
            <a:pPr algn="ctr"/>
            <a:r>
              <a:rPr lang="es-ES" sz="1400" dirty="0"/>
              <a:t>3as.CLASIFICADAS: C.T. CHAMARTIN “1”</a:t>
            </a:r>
          </a:p>
          <a:p>
            <a:pPr algn="ctr"/>
            <a:r>
              <a:rPr lang="es-ES" sz="1400" dirty="0"/>
              <a:t>4as. CLASIFICADAS R.A.C.E. “1”</a:t>
            </a:r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SEGUNDA DIVISION</a:t>
            </a:r>
          </a:p>
          <a:p>
            <a:pPr algn="ctr"/>
            <a:r>
              <a:rPr lang="es-ES" sz="1400" dirty="0"/>
              <a:t>CAMPEONAS : C.T. FUENCARRAL “1”</a:t>
            </a:r>
          </a:p>
          <a:p>
            <a:pPr algn="ctr"/>
            <a:r>
              <a:rPr lang="es-ES" sz="1400" dirty="0"/>
              <a:t>SUBCAMPEONAS: C.T. POZUELO “1”</a:t>
            </a:r>
          </a:p>
          <a:p>
            <a:pPr algn="ctr"/>
            <a:r>
              <a:rPr lang="es-ES" sz="1400" dirty="0"/>
              <a:t>3as CLASIFICADAS C.T. MIRASIERRA “1”</a:t>
            </a:r>
          </a:p>
          <a:p>
            <a:pPr algn="ctr"/>
            <a:r>
              <a:rPr lang="es-ES" sz="1400" dirty="0"/>
              <a:t>4as. CLASIFICADAS: C.T CHAMARTIN “2”</a:t>
            </a:r>
          </a:p>
          <a:p>
            <a:pPr algn="ctr"/>
            <a:endParaRPr lang="es-ES" sz="1400" b="1" dirty="0"/>
          </a:p>
          <a:p>
            <a:pPr algn="ctr"/>
            <a:endParaRPr lang="es-ES" sz="14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03F3B4-DCDD-C415-3C78-827DF5E4CD1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430" y="1447800"/>
            <a:ext cx="4724400" cy="3108543"/>
          </a:xfrm>
        </p:spPr>
        <p:txBody>
          <a:bodyPr/>
          <a:lstStyle/>
          <a:p>
            <a:pPr algn="ctr"/>
            <a:r>
              <a:rPr lang="es-ES" sz="1400" b="1" dirty="0"/>
              <a:t>TERCERA DIVISION</a:t>
            </a:r>
          </a:p>
          <a:p>
            <a:pPr algn="ctr"/>
            <a:r>
              <a:rPr lang="es-ES" sz="1400" dirty="0"/>
              <a:t>CAMPEONAS : C.T. HOYO DE MANZANARES “1”</a:t>
            </a:r>
          </a:p>
          <a:p>
            <a:pPr algn="ctr"/>
            <a:r>
              <a:rPr lang="es-ES" sz="1400" dirty="0"/>
              <a:t>SUBCAMPEONAS C.T. TENNISSET “1”</a:t>
            </a:r>
          </a:p>
          <a:p>
            <a:pPr algn="ctr"/>
            <a:r>
              <a:rPr lang="es-ES" sz="1400" dirty="0"/>
              <a:t>3as CLASIFICADAS: C.T. ALBORAN “1”</a:t>
            </a:r>
          </a:p>
          <a:p>
            <a:pPr algn="ctr"/>
            <a:r>
              <a:rPr lang="es-ES" sz="1400" dirty="0"/>
              <a:t>4as. CLASIFICADAS: A.D.T. COLMENAR VIEJO “1”</a:t>
            </a:r>
          </a:p>
          <a:p>
            <a:pPr algn="ctr"/>
            <a:endParaRPr lang="es-ES" sz="1400" b="1" dirty="0"/>
          </a:p>
          <a:p>
            <a:pPr algn="ctr"/>
            <a:endParaRPr lang="es-ES" sz="1400" b="1" dirty="0"/>
          </a:p>
          <a:p>
            <a:pPr algn="ctr"/>
            <a:r>
              <a:rPr lang="es-ES" sz="1400" b="1" dirty="0"/>
              <a:t>CUARTA DIVISION</a:t>
            </a:r>
          </a:p>
          <a:p>
            <a:pPr algn="ctr"/>
            <a:r>
              <a:rPr lang="es-ES" sz="1400" dirty="0"/>
              <a:t>CAMPEONAS : : C.D.M. LA DEHESA “1”</a:t>
            </a:r>
          </a:p>
          <a:p>
            <a:pPr algn="ctr"/>
            <a:r>
              <a:rPr lang="es-ES" sz="1400" dirty="0"/>
              <a:t>SUBCAMPEONAS: C.T. FUENCARRAL “1”</a:t>
            </a:r>
          </a:p>
          <a:p>
            <a:pPr algn="ctr"/>
            <a:r>
              <a:rPr lang="es-ES" sz="1400" dirty="0"/>
              <a:t>3as CLASIFICADAS: C.C. VILLA DE MADRID “2”</a:t>
            </a:r>
          </a:p>
          <a:p>
            <a:pPr algn="ctr"/>
            <a:r>
              <a:rPr lang="es-ES" sz="1400" dirty="0"/>
              <a:t>4as. CLASIFICADAS:  C.T. COSLADA</a:t>
            </a:r>
          </a:p>
          <a:p>
            <a:pPr algn="ctr"/>
            <a:endParaRPr lang="es-ES" sz="1400" dirty="0"/>
          </a:p>
          <a:p>
            <a:pPr algn="ctr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5530368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72B3D-C0B9-7A6C-8EF0-D008E07A1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31A711-FC44-4154-222E-7A637F1F0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19670"/>
            <a:ext cx="8983345" cy="892552"/>
          </a:xfrm>
        </p:spPr>
        <p:txBody>
          <a:bodyPr/>
          <a:lstStyle/>
          <a:p>
            <a:r>
              <a:rPr lang="es-ES" sz="2000" dirty="0"/>
              <a:t>II LIGA </a:t>
            </a:r>
            <a:r>
              <a:rPr lang="es-ES" sz="2000" dirty="0" err="1"/>
              <a:t>LIGA</a:t>
            </a:r>
            <a:r>
              <a:rPr lang="es-ES" sz="2000" dirty="0"/>
              <a:t> YOUNG SENIOR (+30 +40)   2024</a:t>
            </a:r>
            <a:br>
              <a:rPr lang="es-ES" sz="2000" dirty="0"/>
            </a:br>
            <a:r>
              <a:rPr lang="es-ES" sz="2000" dirty="0"/>
              <a:t>SEPTIEMBRE 2024</a:t>
            </a:r>
            <a:br>
              <a:rPr lang="es-ES" sz="2000" dirty="0"/>
            </a:br>
            <a:r>
              <a:rPr lang="es-ES" sz="1600" dirty="0"/>
              <a:t>Esta II edición de la liga Young Senior  ha estado compuesta por 1 grupo  de 5 equipos </a:t>
            </a:r>
            <a:endParaRPr lang="es-ES" sz="20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8CC06B-B9ED-BDA7-92A1-8A47637899B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590800" y="1752600"/>
            <a:ext cx="4724400" cy="2569934"/>
          </a:xfrm>
        </p:spPr>
        <p:txBody>
          <a:bodyPr/>
          <a:lstStyle/>
          <a:p>
            <a:pPr algn="ctr"/>
            <a:r>
              <a:rPr lang="es-ES" sz="1400" b="1" dirty="0"/>
              <a:t>PRIMERA DIVISION</a:t>
            </a:r>
          </a:p>
          <a:p>
            <a:pPr algn="ctr"/>
            <a:endParaRPr lang="es-ES" sz="1400" b="1" dirty="0"/>
          </a:p>
          <a:p>
            <a:pPr algn="ctr">
              <a:lnSpc>
                <a:spcPct val="150000"/>
              </a:lnSpc>
            </a:pPr>
            <a:r>
              <a:rPr lang="es-ES" sz="1400" dirty="0"/>
              <a:t>CAMPEON  : C.T. ALBORAN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SUBCAMPEON: C.D. BREZO OSUNA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TERCER CLASIFICADO: C.D. TENIS MADRID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CUARTO CLASIFICADO: C.T. ALCORCON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QUINTO CLASIFICADO: C.T. TORREJON ARDOZ</a:t>
            </a:r>
          </a:p>
          <a:p>
            <a:pPr algn="ctr"/>
            <a:endParaRPr lang="es-ES" sz="1400" b="1" dirty="0"/>
          </a:p>
          <a:p>
            <a:pPr algn="ctr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9938215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C74E3-994D-C953-42E8-D07C218A0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472D4-527E-C200-9FEF-DEBB14B80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57" y="219670"/>
            <a:ext cx="8983345" cy="892552"/>
          </a:xfrm>
        </p:spPr>
        <p:txBody>
          <a:bodyPr/>
          <a:lstStyle/>
          <a:p>
            <a:r>
              <a:rPr lang="pt-BR" sz="2000" dirty="0"/>
              <a:t>II LIGA SENIOR SUPERSENIOR (+45 +65)   2024</a:t>
            </a:r>
            <a:br>
              <a:rPr lang="es-ES" sz="2000" dirty="0"/>
            </a:br>
            <a:r>
              <a:rPr lang="es-ES" sz="2000" dirty="0"/>
              <a:t>SEPTIEMBRE 2024</a:t>
            </a:r>
            <a:br>
              <a:rPr lang="es-ES" sz="2000" dirty="0"/>
            </a:br>
            <a:r>
              <a:rPr lang="es-ES" sz="1600" dirty="0"/>
              <a:t>Esta II edición de la liga Senior </a:t>
            </a:r>
            <a:r>
              <a:rPr lang="es-ES" sz="1600" dirty="0" err="1"/>
              <a:t>Supersenior</a:t>
            </a:r>
            <a:r>
              <a:rPr lang="es-ES" sz="1600" dirty="0"/>
              <a:t> ha estado compuesta por 1 grupo de 8 equipos </a:t>
            </a:r>
            <a:endParaRPr lang="es-ES" sz="20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4E58B0-4C77-2E60-FA4B-0F8EA28B10D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590800" y="1752600"/>
            <a:ext cx="4724400" cy="28931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s-ES" sz="1400" dirty="0"/>
              <a:t>CAMPEONES : S.C. MANOLO SANTANA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SUBCAMPEONES: C.T. ALBORAN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TERCER CLASIFICADOS: C.T. VILLAVICIOSA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CUARTOS CLASIFICADOS: C.T. ALAMEDA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QUINTO CLASIFICADO: C.T. FUENCARRAL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SEXTO CLASIFICADO: ADT COLMENAR VIEJO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SEPTIMO CLASIFICADO: C.D. BREZO OSUNA</a:t>
            </a:r>
          </a:p>
          <a:p>
            <a:pPr algn="ctr">
              <a:lnSpc>
                <a:spcPct val="150000"/>
              </a:lnSpc>
            </a:pPr>
            <a:r>
              <a:rPr lang="es-ES" sz="1400" dirty="0"/>
              <a:t>OCTAVO CLASIFICADO: C.T. ALCORCON</a:t>
            </a:r>
          </a:p>
          <a:p>
            <a:pPr algn="ctr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54422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1662048"/>
            <a:ext cx="3499485" cy="3656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Juvenil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Presidente</a:t>
            </a:r>
            <a:endParaRPr sz="1800" dirty="0">
              <a:latin typeface="+mn-lt"/>
              <a:cs typeface="Calibri"/>
            </a:endParaRPr>
          </a:p>
          <a:p>
            <a:pPr marL="161925" indent="-14922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6192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18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Rodríguez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Ramírez</a:t>
            </a:r>
            <a:endParaRPr sz="18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45"/>
              </a:spcBef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Secretario</a:t>
            </a:r>
            <a:endParaRPr sz="1800" dirty="0">
              <a:latin typeface="+mn-lt"/>
              <a:cs typeface="Calibri"/>
            </a:endParaRPr>
          </a:p>
          <a:p>
            <a:pPr marL="161925" indent="-14922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6192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Luis</a:t>
            </a:r>
            <a:r>
              <a:rPr sz="18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Fernández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Valderrama</a:t>
            </a:r>
            <a:endParaRPr sz="18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Vocales</a:t>
            </a:r>
            <a:endParaRPr sz="1800" dirty="0">
              <a:latin typeface="+mn-lt"/>
              <a:cs typeface="Calibri"/>
            </a:endParaRPr>
          </a:p>
          <a:p>
            <a:pPr marL="161925" indent="-14922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6192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José</a:t>
            </a:r>
            <a:r>
              <a:rPr sz="18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Bosch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Bosch</a:t>
            </a:r>
            <a:endParaRPr sz="1800" dirty="0">
              <a:latin typeface="+mn-lt"/>
              <a:cs typeface="Tahoma"/>
            </a:endParaRPr>
          </a:p>
          <a:p>
            <a:pPr marL="161925" indent="-149225">
              <a:lnSpc>
                <a:spcPct val="100000"/>
              </a:lnSpc>
              <a:buFont typeface="Arial"/>
              <a:buChar char="•"/>
              <a:tabLst>
                <a:tab pos="16192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Joaquín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Montes</a:t>
            </a:r>
            <a:endParaRPr sz="1800" dirty="0">
              <a:latin typeface="+mn-lt"/>
              <a:cs typeface="Tahoma"/>
            </a:endParaRPr>
          </a:p>
          <a:p>
            <a:pPr marL="161925" indent="-149225">
              <a:lnSpc>
                <a:spcPct val="100000"/>
              </a:lnSpc>
              <a:buFont typeface="Arial"/>
              <a:buChar char="•"/>
              <a:tabLst>
                <a:tab pos="16192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Álvaro</a:t>
            </a:r>
            <a:r>
              <a:rPr sz="18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Plaza</a:t>
            </a:r>
            <a:endParaRPr sz="1800" dirty="0">
              <a:latin typeface="+mn-lt"/>
              <a:cs typeface="Tahoma"/>
            </a:endParaRPr>
          </a:p>
          <a:p>
            <a:pPr marL="161925" indent="-1492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6192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Laura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Monterrubio</a:t>
            </a:r>
            <a:endParaRPr sz="18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75920" y="190500"/>
            <a:ext cx="5905500" cy="1168400"/>
            <a:chOff x="375920" y="190500"/>
            <a:chExt cx="5905500" cy="1168400"/>
          </a:xfrm>
        </p:grpSpPr>
        <p:sp>
          <p:nvSpPr>
            <p:cNvPr id="7" name="object 7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5679058" y="0"/>
                  </a:moveTo>
                  <a:lnTo>
                    <a:pt x="188391" y="0"/>
                  </a:lnTo>
                  <a:lnTo>
                    <a:pt x="138307" y="6728"/>
                  </a:lnTo>
                  <a:lnTo>
                    <a:pt x="93304" y="25715"/>
                  </a:lnTo>
                  <a:lnTo>
                    <a:pt x="55176" y="55165"/>
                  </a:lnTo>
                  <a:lnTo>
                    <a:pt x="25719" y="93283"/>
                  </a:lnTo>
                  <a:lnTo>
                    <a:pt x="6729" y="138274"/>
                  </a:lnTo>
                  <a:lnTo>
                    <a:pt x="0" y="188340"/>
                  </a:lnTo>
                  <a:lnTo>
                    <a:pt x="0" y="941959"/>
                  </a:lnTo>
                  <a:lnTo>
                    <a:pt x="6729" y="992025"/>
                  </a:lnTo>
                  <a:lnTo>
                    <a:pt x="25719" y="1037016"/>
                  </a:lnTo>
                  <a:lnTo>
                    <a:pt x="55176" y="1075134"/>
                  </a:lnTo>
                  <a:lnTo>
                    <a:pt x="93304" y="1104584"/>
                  </a:lnTo>
                  <a:lnTo>
                    <a:pt x="138307" y="1123571"/>
                  </a:lnTo>
                  <a:lnTo>
                    <a:pt x="188391" y="1130300"/>
                  </a:lnTo>
                  <a:lnTo>
                    <a:pt x="5679058" y="1130300"/>
                  </a:lnTo>
                  <a:lnTo>
                    <a:pt x="5729125" y="1123571"/>
                  </a:lnTo>
                  <a:lnTo>
                    <a:pt x="5774116" y="1104584"/>
                  </a:lnTo>
                  <a:lnTo>
                    <a:pt x="5812234" y="1075134"/>
                  </a:lnTo>
                  <a:lnTo>
                    <a:pt x="5841684" y="1037016"/>
                  </a:lnTo>
                  <a:lnTo>
                    <a:pt x="5860671" y="992025"/>
                  </a:lnTo>
                  <a:lnTo>
                    <a:pt x="5867400" y="941959"/>
                  </a:lnTo>
                  <a:lnTo>
                    <a:pt x="5867400" y="188340"/>
                  </a:lnTo>
                  <a:lnTo>
                    <a:pt x="5860671" y="138274"/>
                  </a:lnTo>
                  <a:lnTo>
                    <a:pt x="5841684" y="93283"/>
                  </a:lnTo>
                  <a:lnTo>
                    <a:pt x="5812234" y="55165"/>
                  </a:lnTo>
                  <a:lnTo>
                    <a:pt x="5774116" y="25715"/>
                  </a:lnTo>
                  <a:lnTo>
                    <a:pt x="5729125" y="6728"/>
                  </a:lnTo>
                  <a:lnTo>
                    <a:pt x="5679058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0" y="188340"/>
                  </a:moveTo>
                  <a:lnTo>
                    <a:pt x="6729" y="138274"/>
                  </a:lnTo>
                  <a:lnTo>
                    <a:pt x="25719" y="93283"/>
                  </a:lnTo>
                  <a:lnTo>
                    <a:pt x="55176" y="55165"/>
                  </a:lnTo>
                  <a:lnTo>
                    <a:pt x="93304" y="25715"/>
                  </a:lnTo>
                  <a:lnTo>
                    <a:pt x="138307" y="6728"/>
                  </a:lnTo>
                  <a:lnTo>
                    <a:pt x="188391" y="0"/>
                  </a:lnTo>
                  <a:lnTo>
                    <a:pt x="5679058" y="0"/>
                  </a:lnTo>
                  <a:lnTo>
                    <a:pt x="5729125" y="6728"/>
                  </a:lnTo>
                  <a:lnTo>
                    <a:pt x="5774116" y="25715"/>
                  </a:lnTo>
                  <a:lnTo>
                    <a:pt x="5812234" y="55165"/>
                  </a:lnTo>
                  <a:lnTo>
                    <a:pt x="5841684" y="93283"/>
                  </a:lnTo>
                  <a:lnTo>
                    <a:pt x="5860671" y="138274"/>
                  </a:lnTo>
                  <a:lnTo>
                    <a:pt x="5867400" y="188340"/>
                  </a:lnTo>
                  <a:lnTo>
                    <a:pt x="5867400" y="941959"/>
                  </a:lnTo>
                  <a:lnTo>
                    <a:pt x="5860671" y="992025"/>
                  </a:lnTo>
                  <a:lnTo>
                    <a:pt x="5841684" y="1037016"/>
                  </a:lnTo>
                  <a:lnTo>
                    <a:pt x="5812234" y="1075134"/>
                  </a:lnTo>
                  <a:lnTo>
                    <a:pt x="5774116" y="1104584"/>
                  </a:lnTo>
                  <a:lnTo>
                    <a:pt x="5729125" y="1123571"/>
                  </a:lnTo>
                  <a:lnTo>
                    <a:pt x="5679058" y="1130300"/>
                  </a:lnTo>
                  <a:lnTo>
                    <a:pt x="188391" y="1130300"/>
                  </a:lnTo>
                  <a:lnTo>
                    <a:pt x="138307" y="1123571"/>
                  </a:lnTo>
                  <a:lnTo>
                    <a:pt x="93304" y="1104584"/>
                  </a:lnTo>
                  <a:lnTo>
                    <a:pt x="55176" y="1075134"/>
                  </a:lnTo>
                  <a:lnTo>
                    <a:pt x="25719" y="1037016"/>
                  </a:lnTo>
                  <a:lnTo>
                    <a:pt x="6729" y="992025"/>
                  </a:lnTo>
                  <a:lnTo>
                    <a:pt x="0" y="941959"/>
                  </a:lnTo>
                  <a:lnTo>
                    <a:pt x="0" y="1883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428640" y="260350"/>
            <a:ext cx="5638800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+mj-lt"/>
                <a:cs typeface="Arial Narrow"/>
              </a:rPr>
              <a:t>COMITÉS</a:t>
            </a:r>
            <a:r>
              <a:rPr sz="6600" spc="335" dirty="0">
                <a:latin typeface="+mj-lt"/>
                <a:cs typeface="Arial Narrow"/>
              </a:rPr>
              <a:t> </a:t>
            </a:r>
            <a:r>
              <a:rPr sz="6600" b="0" spc="-20" dirty="0">
                <a:latin typeface="+mj-lt"/>
                <a:cs typeface="Arial Narrow"/>
              </a:rPr>
              <a:t>(II)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1692528"/>
            <a:ext cx="7592059" cy="4205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Coordinadores</a:t>
            </a:r>
            <a:r>
              <a:rPr sz="2000" b="1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Normativas</a:t>
            </a:r>
            <a:endParaRPr sz="20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spcBef>
                <a:spcPts val="218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Rodríguez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(presidente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Juvenil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Coordinador</a:t>
            </a:r>
            <a:r>
              <a:rPr sz="1800" spc="-9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Comités)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José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Sánchez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Pato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(presidente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18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Absolutos)</a:t>
            </a:r>
            <a:endParaRPr sz="1800" dirty="0">
              <a:latin typeface="+mn-lt"/>
              <a:cs typeface="Tahoma"/>
            </a:endParaRPr>
          </a:p>
          <a:p>
            <a:pPr marL="90805" indent="-88900">
              <a:lnSpc>
                <a:spcPct val="100000"/>
              </a:lnSpc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María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José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Serrano</a:t>
            </a:r>
            <a:r>
              <a:rPr sz="1800" spc="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(</a:t>
            </a:r>
            <a:r>
              <a:rPr sz="18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presidenta</a:t>
            </a:r>
            <a:r>
              <a:rPr sz="1800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1800" spc="-7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Veteranos)</a:t>
            </a:r>
            <a:endParaRPr sz="1800" dirty="0">
              <a:latin typeface="+mn-lt"/>
              <a:cs typeface="Tahoma"/>
            </a:endParaRPr>
          </a:p>
          <a:p>
            <a:pPr>
              <a:lnSpc>
                <a:spcPct val="100000"/>
              </a:lnSpc>
              <a:spcBef>
                <a:spcPts val="2130"/>
              </a:spcBef>
              <a:buClr>
                <a:srgbClr val="FFFFFF"/>
              </a:buClr>
              <a:buFont typeface="Arial"/>
              <a:buChar char="•"/>
            </a:pPr>
            <a:endParaRPr sz="18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Técnicos</a:t>
            </a:r>
            <a:r>
              <a:rPr sz="2000" b="1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Área</a:t>
            </a:r>
            <a:r>
              <a:rPr sz="2000" b="1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2000" b="1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Docencia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65"/>
              </a:spcBef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Presidente</a:t>
            </a:r>
            <a:endParaRPr sz="1800" dirty="0">
              <a:latin typeface="+mn-lt"/>
              <a:cs typeface="Calibri"/>
            </a:endParaRPr>
          </a:p>
          <a:p>
            <a:pPr marL="90805" indent="-88900">
              <a:lnSpc>
                <a:spcPts val="2100"/>
              </a:lnSpc>
              <a:spcBef>
                <a:spcPts val="12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Crisanto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Campos</a:t>
            </a:r>
            <a:r>
              <a:rPr sz="18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de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los</a:t>
            </a:r>
            <a:r>
              <a:rPr sz="18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Santos</a:t>
            </a:r>
            <a:endParaRPr sz="1800" dirty="0">
              <a:latin typeface="+mn-lt"/>
              <a:cs typeface="Tahoma"/>
            </a:endParaRPr>
          </a:p>
          <a:p>
            <a:pPr marL="12700">
              <a:lnSpc>
                <a:spcPts val="2100"/>
              </a:lnSpc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Secretario</a:t>
            </a:r>
            <a:endParaRPr sz="1800" dirty="0">
              <a:latin typeface="+mn-lt"/>
              <a:cs typeface="Calibri"/>
            </a:endParaRPr>
          </a:p>
          <a:p>
            <a:pPr marL="90805" indent="-88900">
              <a:lnSpc>
                <a:spcPts val="2100"/>
              </a:lnSpc>
              <a:spcBef>
                <a:spcPts val="12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Jorge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Mendieta</a:t>
            </a:r>
            <a:endParaRPr sz="1800" dirty="0">
              <a:latin typeface="+mn-lt"/>
              <a:cs typeface="Tahoma"/>
            </a:endParaRPr>
          </a:p>
          <a:p>
            <a:pPr marL="12700">
              <a:lnSpc>
                <a:spcPts val="2100"/>
              </a:lnSpc>
            </a:pPr>
            <a:r>
              <a:rPr sz="1800" spc="-10" dirty="0">
                <a:solidFill>
                  <a:srgbClr val="FFFFFF"/>
                </a:solidFill>
                <a:latin typeface="+mn-lt"/>
                <a:cs typeface="Calibri"/>
              </a:rPr>
              <a:t>Vocal</a:t>
            </a:r>
            <a:endParaRPr sz="1800" dirty="0">
              <a:latin typeface="+mn-lt"/>
              <a:cs typeface="Calibri"/>
            </a:endParaRPr>
          </a:p>
          <a:p>
            <a:pPr marL="90805" indent="-88900">
              <a:lnSpc>
                <a:spcPct val="100000"/>
              </a:lnSpc>
              <a:spcBef>
                <a:spcPts val="120"/>
              </a:spcBef>
              <a:buSzPct val="94444"/>
              <a:buFont typeface="Arial"/>
              <a:buChar char="•"/>
              <a:tabLst>
                <a:tab pos="90805" algn="l"/>
              </a:tabLst>
            </a:pP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+mn-lt"/>
                <a:cs typeface="Tahoma"/>
              </a:rPr>
              <a:t>Iñaki</a:t>
            </a:r>
            <a:r>
              <a:rPr sz="18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n-lt"/>
                <a:cs typeface="Tahoma"/>
              </a:rPr>
              <a:t>Quintana</a:t>
            </a:r>
            <a:endParaRPr sz="18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75920" y="190500"/>
            <a:ext cx="5905500" cy="1168400"/>
            <a:chOff x="375920" y="190500"/>
            <a:chExt cx="5905500" cy="1168400"/>
          </a:xfrm>
        </p:grpSpPr>
        <p:sp>
          <p:nvSpPr>
            <p:cNvPr id="7" name="object 7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5679058" y="0"/>
                  </a:moveTo>
                  <a:lnTo>
                    <a:pt x="188391" y="0"/>
                  </a:lnTo>
                  <a:lnTo>
                    <a:pt x="138307" y="6728"/>
                  </a:lnTo>
                  <a:lnTo>
                    <a:pt x="93304" y="25715"/>
                  </a:lnTo>
                  <a:lnTo>
                    <a:pt x="55176" y="55165"/>
                  </a:lnTo>
                  <a:lnTo>
                    <a:pt x="25719" y="93283"/>
                  </a:lnTo>
                  <a:lnTo>
                    <a:pt x="6729" y="138274"/>
                  </a:lnTo>
                  <a:lnTo>
                    <a:pt x="0" y="188340"/>
                  </a:lnTo>
                  <a:lnTo>
                    <a:pt x="0" y="941959"/>
                  </a:lnTo>
                  <a:lnTo>
                    <a:pt x="6729" y="992025"/>
                  </a:lnTo>
                  <a:lnTo>
                    <a:pt x="25719" y="1037016"/>
                  </a:lnTo>
                  <a:lnTo>
                    <a:pt x="55176" y="1075134"/>
                  </a:lnTo>
                  <a:lnTo>
                    <a:pt x="93304" y="1104584"/>
                  </a:lnTo>
                  <a:lnTo>
                    <a:pt x="138307" y="1123571"/>
                  </a:lnTo>
                  <a:lnTo>
                    <a:pt x="188391" y="1130300"/>
                  </a:lnTo>
                  <a:lnTo>
                    <a:pt x="5679058" y="1130300"/>
                  </a:lnTo>
                  <a:lnTo>
                    <a:pt x="5729125" y="1123571"/>
                  </a:lnTo>
                  <a:lnTo>
                    <a:pt x="5774116" y="1104584"/>
                  </a:lnTo>
                  <a:lnTo>
                    <a:pt x="5812234" y="1075134"/>
                  </a:lnTo>
                  <a:lnTo>
                    <a:pt x="5841684" y="1037016"/>
                  </a:lnTo>
                  <a:lnTo>
                    <a:pt x="5860671" y="992025"/>
                  </a:lnTo>
                  <a:lnTo>
                    <a:pt x="5867400" y="941959"/>
                  </a:lnTo>
                  <a:lnTo>
                    <a:pt x="5867400" y="188340"/>
                  </a:lnTo>
                  <a:lnTo>
                    <a:pt x="5860671" y="138274"/>
                  </a:lnTo>
                  <a:lnTo>
                    <a:pt x="5841684" y="93283"/>
                  </a:lnTo>
                  <a:lnTo>
                    <a:pt x="5812234" y="55165"/>
                  </a:lnTo>
                  <a:lnTo>
                    <a:pt x="5774116" y="25715"/>
                  </a:lnTo>
                  <a:lnTo>
                    <a:pt x="5729125" y="6728"/>
                  </a:lnTo>
                  <a:lnTo>
                    <a:pt x="5679058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0" y="188340"/>
                  </a:moveTo>
                  <a:lnTo>
                    <a:pt x="6729" y="138274"/>
                  </a:lnTo>
                  <a:lnTo>
                    <a:pt x="25719" y="93283"/>
                  </a:lnTo>
                  <a:lnTo>
                    <a:pt x="55176" y="55165"/>
                  </a:lnTo>
                  <a:lnTo>
                    <a:pt x="93304" y="25715"/>
                  </a:lnTo>
                  <a:lnTo>
                    <a:pt x="138307" y="6728"/>
                  </a:lnTo>
                  <a:lnTo>
                    <a:pt x="188391" y="0"/>
                  </a:lnTo>
                  <a:lnTo>
                    <a:pt x="5679058" y="0"/>
                  </a:lnTo>
                  <a:lnTo>
                    <a:pt x="5729125" y="6728"/>
                  </a:lnTo>
                  <a:lnTo>
                    <a:pt x="5774116" y="25715"/>
                  </a:lnTo>
                  <a:lnTo>
                    <a:pt x="5812234" y="55165"/>
                  </a:lnTo>
                  <a:lnTo>
                    <a:pt x="5841684" y="93283"/>
                  </a:lnTo>
                  <a:lnTo>
                    <a:pt x="5860671" y="138274"/>
                  </a:lnTo>
                  <a:lnTo>
                    <a:pt x="5867400" y="188340"/>
                  </a:lnTo>
                  <a:lnTo>
                    <a:pt x="5867400" y="941959"/>
                  </a:lnTo>
                  <a:lnTo>
                    <a:pt x="5860671" y="992025"/>
                  </a:lnTo>
                  <a:lnTo>
                    <a:pt x="5841684" y="1037016"/>
                  </a:lnTo>
                  <a:lnTo>
                    <a:pt x="5812234" y="1075134"/>
                  </a:lnTo>
                  <a:lnTo>
                    <a:pt x="5774116" y="1104584"/>
                  </a:lnTo>
                  <a:lnTo>
                    <a:pt x="5729125" y="1123571"/>
                  </a:lnTo>
                  <a:lnTo>
                    <a:pt x="5679058" y="1130300"/>
                  </a:lnTo>
                  <a:lnTo>
                    <a:pt x="188391" y="1130300"/>
                  </a:lnTo>
                  <a:lnTo>
                    <a:pt x="138307" y="1123571"/>
                  </a:lnTo>
                  <a:lnTo>
                    <a:pt x="93304" y="1104584"/>
                  </a:lnTo>
                  <a:lnTo>
                    <a:pt x="55176" y="1075134"/>
                  </a:lnTo>
                  <a:lnTo>
                    <a:pt x="25719" y="1037016"/>
                  </a:lnTo>
                  <a:lnTo>
                    <a:pt x="6729" y="992025"/>
                  </a:lnTo>
                  <a:lnTo>
                    <a:pt x="0" y="941959"/>
                  </a:lnTo>
                  <a:lnTo>
                    <a:pt x="0" y="1883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502126" y="260350"/>
            <a:ext cx="5653088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+mj-lt"/>
                <a:cs typeface="Arial Narrow"/>
              </a:rPr>
              <a:t>COMITÉS</a:t>
            </a:r>
            <a:r>
              <a:rPr sz="6600" spc="335" dirty="0">
                <a:latin typeface="+mj-lt"/>
                <a:cs typeface="Arial Narrow"/>
              </a:rPr>
              <a:t> </a:t>
            </a:r>
            <a:r>
              <a:rPr sz="6600" b="0" spc="-10" dirty="0">
                <a:latin typeface="+mj-lt"/>
                <a:cs typeface="Arial Narrow"/>
              </a:rPr>
              <a:t>(III)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1936051"/>
            <a:ext cx="2846705" cy="40395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Tenis</a:t>
            </a:r>
            <a:r>
              <a:rPr sz="2000" b="1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Base</a:t>
            </a:r>
            <a:r>
              <a:rPr sz="2000" b="1" spc="-1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y</a:t>
            </a:r>
            <a:r>
              <a:rPr sz="2000" b="1" spc="-2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Minitenis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05"/>
              </a:spcBef>
            </a:pPr>
            <a:r>
              <a:rPr sz="2000" spc="-10" dirty="0">
                <a:solidFill>
                  <a:srgbClr val="FFFFFF"/>
                </a:solidFill>
                <a:latin typeface="+mn-lt"/>
                <a:cs typeface="Calibri"/>
              </a:rPr>
              <a:t>Presidente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lang="es-ES"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Miguel</a:t>
            </a:r>
            <a:r>
              <a:rPr lang="es-ES" sz="2000" spc="-2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2000" dirty="0">
                <a:solidFill>
                  <a:srgbClr val="FFFFFF"/>
                </a:solidFill>
                <a:latin typeface="+mn-lt"/>
                <a:cs typeface="Tahoma"/>
              </a:rPr>
              <a:t>Ángel</a:t>
            </a:r>
            <a:r>
              <a:rPr lang="es-ES"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lang="es-ES" sz="2000" spc="-20" dirty="0">
                <a:solidFill>
                  <a:srgbClr val="FFFFFF"/>
                </a:solidFill>
                <a:latin typeface="+mn-lt"/>
                <a:cs typeface="Tahoma"/>
              </a:rPr>
              <a:t>Bravo</a:t>
            </a:r>
            <a:endParaRPr lang="es-ES" sz="2000" dirty="0">
              <a:latin typeface="+mn-lt"/>
              <a:cs typeface="Tahoma"/>
            </a:endParaRPr>
          </a:p>
          <a:p>
            <a:pPr marL="12700">
              <a:lnSpc>
                <a:spcPts val="2350"/>
              </a:lnSpc>
            </a:pPr>
            <a:r>
              <a:rPr sz="2000" spc="-10" dirty="0" err="1">
                <a:solidFill>
                  <a:srgbClr val="FFFFFF"/>
                </a:solidFill>
                <a:latin typeface="+mn-lt"/>
                <a:cs typeface="Calibri"/>
              </a:rPr>
              <a:t>Secretario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ts val="235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10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Juan</a:t>
            </a:r>
            <a:r>
              <a:rPr sz="2000" spc="-8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30" dirty="0" err="1">
                <a:solidFill>
                  <a:srgbClr val="FFFFFF"/>
                </a:solidFill>
                <a:latin typeface="+mn-lt"/>
                <a:cs typeface="Tahoma"/>
              </a:rPr>
              <a:t>Tarrat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Alcalde</a:t>
            </a:r>
            <a:endParaRPr lang="es-ES" sz="2000" spc="-10" dirty="0">
              <a:solidFill>
                <a:srgbClr val="FFFFFF"/>
              </a:solidFill>
              <a:latin typeface="+mn-lt"/>
              <a:cs typeface="Tahoma"/>
            </a:endParaRPr>
          </a:p>
          <a:p>
            <a:pPr marL="100965" indent="-97155">
              <a:lnSpc>
                <a:spcPts val="235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endParaRPr sz="2000" dirty="0">
              <a:latin typeface="+mn-lt"/>
              <a:cs typeface="Tahoma"/>
            </a:endParaRPr>
          </a:p>
          <a:p>
            <a:pPr marL="12700">
              <a:lnSpc>
                <a:spcPts val="2350"/>
              </a:lnSpc>
            </a:pPr>
            <a:r>
              <a:rPr sz="2000" spc="-10" dirty="0">
                <a:solidFill>
                  <a:srgbClr val="FFFFFF"/>
                </a:solidFill>
                <a:latin typeface="+mn-lt"/>
                <a:cs typeface="Calibri"/>
              </a:rPr>
              <a:t>Vocal</a:t>
            </a:r>
            <a:endParaRPr lang="es-ES" sz="2000" spc="-10" dirty="0">
              <a:solidFill>
                <a:srgbClr val="FFFFFF"/>
              </a:solidFill>
              <a:latin typeface="+mn-lt"/>
              <a:cs typeface="Calibri"/>
            </a:endParaRPr>
          </a:p>
          <a:p>
            <a:pPr marL="12700">
              <a:lnSpc>
                <a:spcPts val="2350"/>
              </a:lnSpc>
            </a:pPr>
            <a:endParaRPr lang="es-ES" sz="2000" spc="-10" dirty="0">
              <a:solidFill>
                <a:srgbClr val="FFFFFF"/>
              </a:solidFill>
              <a:latin typeface="+mn-lt"/>
              <a:cs typeface="Calibri"/>
            </a:endParaRPr>
          </a:p>
          <a:p>
            <a:pPr marL="12700">
              <a:lnSpc>
                <a:spcPts val="2350"/>
              </a:lnSpc>
            </a:pPr>
            <a:r>
              <a:rPr lang="es-ES" sz="2000" spc="-10" dirty="0">
                <a:solidFill>
                  <a:srgbClr val="FFFFFF"/>
                </a:solidFill>
                <a:latin typeface="+mn-lt"/>
                <a:cs typeface="Calibri"/>
              </a:rPr>
              <a:t>. Rubén Sáenz </a:t>
            </a:r>
            <a:endParaRPr sz="2000" dirty="0">
              <a:latin typeface="+mn-lt"/>
              <a:cs typeface="Calibri"/>
            </a:endParaRPr>
          </a:p>
          <a:p>
            <a:pPr marL="100965" indent="-97155">
              <a:lnSpc>
                <a:spcPct val="10000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5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José</a:t>
            </a:r>
            <a:r>
              <a:rPr sz="2000" spc="-5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Manuel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Pastrana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6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Carlos</a:t>
            </a:r>
            <a:r>
              <a:rPr sz="2000" spc="-3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Rodríguez</a:t>
            </a:r>
            <a:endParaRPr sz="2000" dirty="0">
              <a:latin typeface="+mn-lt"/>
              <a:cs typeface="Tahoma"/>
            </a:endParaRPr>
          </a:p>
          <a:p>
            <a:pPr marL="100965" indent="-97155">
              <a:lnSpc>
                <a:spcPct val="100000"/>
              </a:lnSpc>
              <a:spcBef>
                <a:spcPts val="5"/>
              </a:spcBef>
              <a:buSzPct val="95000"/>
              <a:buFont typeface="Arial"/>
              <a:buChar char="•"/>
              <a:tabLst>
                <a:tab pos="10096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7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Iñaki</a:t>
            </a:r>
            <a:r>
              <a:rPr sz="2000" spc="-4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Quintana</a:t>
            </a:r>
            <a:endParaRPr sz="2000" dirty="0">
              <a:latin typeface="+mn-lt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75920" y="190500"/>
            <a:ext cx="5905500" cy="1168400"/>
            <a:chOff x="375920" y="190500"/>
            <a:chExt cx="5905500" cy="1168400"/>
          </a:xfrm>
        </p:grpSpPr>
        <p:sp>
          <p:nvSpPr>
            <p:cNvPr id="7" name="object 7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5679058" y="0"/>
                  </a:moveTo>
                  <a:lnTo>
                    <a:pt x="188391" y="0"/>
                  </a:lnTo>
                  <a:lnTo>
                    <a:pt x="138307" y="6728"/>
                  </a:lnTo>
                  <a:lnTo>
                    <a:pt x="93304" y="25715"/>
                  </a:lnTo>
                  <a:lnTo>
                    <a:pt x="55176" y="55165"/>
                  </a:lnTo>
                  <a:lnTo>
                    <a:pt x="25719" y="93283"/>
                  </a:lnTo>
                  <a:lnTo>
                    <a:pt x="6729" y="138274"/>
                  </a:lnTo>
                  <a:lnTo>
                    <a:pt x="0" y="188340"/>
                  </a:lnTo>
                  <a:lnTo>
                    <a:pt x="0" y="941959"/>
                  </a:lnTo>
                  <a:lnTo>
                    <a:pt x="6729" y="992025"/>
                  </a:lnTo>
                  <a:lnTo>
                    <a:pt x="25719" y="1037016"/>
                  </a:lnTo>
                  <a:lnTo>
                    <a:pt x="55176" y="1075134"/>
                  </a:lnTo>
                  <a:lnTo>
                    <a:pt x="93304" y="1104584"/>
                  </a:lnTo>
                  <a:lnTo>
                    <a:pt x="138307" y="1123571"/>
                  </a:lnTo>
                  <a:lnTo>
                    <a:pt x="188391" y="1130300"/>
                  </a:lnTo>
                  <a:lnTo>
                    <a:pt x="5679058" y="1130300"/>
                  </a:lnTo>
                  <a:lnTo>
                    <a:pt x="5729125" y="1123571"/>
                  </a:lnTo>
                  <a:lnTo>
                    <a:pt x="5774116" y="1104584"/>
                  </a:lnTo>
                  <a:lnTo>
                    <a:pt x="5812234" y="1075134"/>
                  </a:lnTo>
                  <a:lnTo>
                    <a:pt x="5841684" y="1037016"/>
                  </a:lnTo>
                  <a:lnTo>
                    <a:pt x="5860671" y="992025"/>
                  </a:lnTo>
                  <a:lnTo>
                    <a:pt x="5867400" y="941959"/>
                  </a:lnTo>
                  <a:lnTo>
                    <a:pt x="5867400" y="188340"/>
                  </a:lnTo>
                  <a:lnTo>
                    <a:pt x="5860671" y="138274"/>
                  </a:lnTo>
                  <a:lnTo>
                    <a:pt x="5841684" y="93283"/>
                  </a:lnTo>
                  <a:lnTo>
                    <a:pt x="5812234" y="55165"/>
                  </a:lnTo>
                  <a:lnTo>
                    <a:pt x="5774116" y="25715"/>
                  </a:lnTo>
                  <a:lnTo>
                    <a:pt x="5729125" y="6728"/>
                  </a:lnTo>
                  <a:lnTo>
                    <a:pt x="5679058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0" y="188340"/>
                  </a:moveTo>
                  <a:lnTo>
                    <a:pt x="6729" y="138274"/>
                  </a:lnTo>
                  <a:lnTo>
                    <a:pt x="25719" y="93283"/>
                  </a:lnTo>
                  <a:lnTo>
                    <a:pt x="55176" y="55165"/>
                  </a:lnTo>
                  <a:lnTo>
                    <a:pt x="93304" y="25715"/>
                  </a:lnTo>
                  <a:lnTo>
                    <a:pt x="138307" y="6728"/>
                  </a:lnTo>
                  <a:lnTo>
                    <a:pt x="188391" y="0"/>
                  </a:lnTo>
                  <a:lnTo>
                    <a:pt x="5679058" y="0"/>
                  </a:lnTo>
                  <a:lnTo>
                    <a:pt x="5729125" y="6728"/>
                  </a:lnTo>
                  <a:lnTo>
                    <a:pt x="5774116" y="25715"/>
                  </a:lnTo>
                  <a:lnTo>
                    <a:pt x="5812234" y="55165"/>
                  </a:lnTo>
                  <a:lnTo>
                    <a:pt x="5841684" y="93283"/>
                  </a:lnTo>
                  <a:lnTo>
                    <a:pt x="5860671" y="138274"/>
                  </a:lnTo>
                  <a:lnTo>
                    <a:pt x="5867400" y="188340"/>
                  </a:lnTo>
                  <a:lnTo>
                    <a:pt x="5867400" y="941959"/>
                  </a:lnTo>
                  <a:lnTo>
                    <a:pt x="5860671" y="992025"/>
                  </a:lnTo>
                  <a:lnTo>
                    <a:pt x="5841684" y="1037016"/>
                  </a:lnTo>
                  <a:lnTo>
                    <a:pt x="5812234" y="1075134"/>
                  </a:lnTo>
                  <a:lnTo>
                    <a:pt x="5774116" y="1104584"/>
                  </a:lnTo>
                  <a:lnTo>
                    <a:pt x="5729125" y="1123571"/>
                  </a:lnTo>
                  <a:lnTo>
                    <a:pt x="5679058" y="1130300"/>
                  </a:lnTo>
                  <a:lnTo>
                    <a:pt x="188391" y="1130300"/>
                  </a:lnTo>
                  <a:lnTo>
                    <a:pt x="138307" y="1123571"/>
                  </a:lnTo>
                  <a:lnTo>
                    <a:pt x="93304" y="1104584"/>
                  </a:lnTo>
                  <a:lnTo>
                    <a:pt x="55176" y="1075134"/>
                  </a:lnTo>
                  <a:lnTo>
                    <a:pt x="25719" y="1037016"/>
                  </a:lnTo>
                  <a:lnTo>
                    <a:pt x="6729" y="992025"/>
                  </a:lnTo>
                  <a:lnTo>
                    <a:pt x="0" y="941959"/>
                  </a:lnTo>
                  <a:lnTo>
                    <a:pt x="0" y="1883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461168" y="258762"/>
            <a:ext cx="8983663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+mj-lt"/>
                <a:cs typeface="Arial Narrow"/>
              </a:rPr>
              <a:t>COMITÉS</a:t>
            </a:r>
            <a:r>
              <a:rPr sz="6600" b="0" spc="335" dirty="0">
                <a:latin typeface="+mj-lt"/>
                <a:cs typeface="Arial Narrow"/>
              </a:rPr>
              <a:t> </a:t>
            </a:r>
            <a:r>
              <a:rPr sz="6600" b="0" spc="60" dirty="0">
                <a:latin typeface="+mj-lt"/>
                <a:cs typeface="Arial Narrow"/>
              </a:rPr>
              <a:t>(IV)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6925" y="1555472"/>
            <a:ext cx="6899275" cy="3389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+mn-lt"/>
                <a:cs typeface="Tahoma"/>
              </a:rPr>
              <a:t>Comité</a:t>
            </a:r>
            <a:r>
              <a:rPr sz="2000" b="1" spc="-10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+mn-lt"/>
                <a:cs typeface="Tahoma"/>
              </a:rPr>
              <a:t>Veteranos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740"/>
              </a:spcBef>
            </a:pPr>
            <a:r>
              <a:rPr sz="2000" spc="-10" dirty="0">
                <a:solidFill>
                  <a:srgbClr val="FFFFFF"/>
                </a:solidFill>
                <a:latin typeface="+mn-lt"/>
                <a:cs typeface="Calibri"/>
              </a:rPr>
              <a:t>Presidente</a:t>
            </a:r>
            <a:endParaRPr sz="2000" dirty="0">
              <a:latin typeface="+mn-lt"/>
              <a:cs typeface="Calibri"/>
            </a:endParaRPr>
          </a:p>
          <a:p>
            <a:pPr marL="118745" indent="-114300">
              <a:lnSpc>
                <a:spcPts val="2810"/>
              </a:lnSpc>
              <a:spcBef>
                <a:spcPts val="140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Dña.</a:t>
            </a:r>
            <a:r>
              <a:rPr sz="2000" spc="-3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María José</a:t>
            </a:r>
            <a:r>
              <a:rPr sz="2000" spc="-4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Serrano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ts val="2810"/>
              </a:lnSpc>
            </a:pPr>
            <a:r>
              <a:rPr sz="2000" spc="-10" dirty="0">
                <a:solidFill>
                  <a:srgbClr val="FFFFFF"/>
                </a:solidFill>
                <a:latin typeface="+mn-lt"/>
                <a:cs typeface="Calibri"/>
              </a:rPr>
              <a:t>Vicepresidente</a:t>
            </a:r>
            <a:endParaRPr sz="2000" dirty="0">
              <a:latin typeface="+mn-lt"/>
              <a:cs typeface="Calibri"/>
            </a:endParaRPr>
          </a:p>
          <a:p>
            <a:pPr marL="118745" indent="-114300">
              <a:lnSpc>
                <a:spcPct val="100000"/>
              </a:lnSpc>
              <a:spcBef>
                <a:spcPts val="14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D.</a:t>
            </a:r>
            <a:r>
              <a:rPr sz="2000" spc="-85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+mn-lt"/>
                <a:cs typeface="Tahoma"/>
              </a:rPr>
              <a:t>Javier</a:t>
            </a:r>
            <a:r>
              <a:rPr sz="2000" spc="-60" dirty="0">
                <a:solidFill>
                  <a:srgbClr val="FFFFFF"/>
                </a:solidFill>
                <a:latin typeface="+mn-lt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n-lt"/>
                <a:cs typeface="Tahoma"/>
              </a:rPr>
              <a:t>Molina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740"/>
              </a:spcBef>
            </a:pPr>
            <a:r>
              <a:rPr sz="2000" spc="-10" dirty="0">
                <a:solidFill>
                  <a:srgbClr val="FFFFFF"/>
                </a:solidFill>
                <a:latin typeface="+mn-lt"/>
                <a:cs typeface="Calibri"/>
              </a:rPr>
              <a:t>Secretario</a:t>
            </a:r>
            <a:endParaRPr sz="2000" dirty="0">
              <a:latin typeface="+mn-lt"/>
              <a:cs typeface="Calibri"/>
            </a:endParaRPr>
          </a:p>
          <a:p>
            <a:pPr marL="118745" indent="-114300">
              <a:lnSpc>
                <a:spcPts val="2810"/>
              </a:lnSpc>
              <a:spcBef>
                <a:spcPts val="140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lang="es-ES" sz="2000" spc="-55" dirty="0">
                <a:solidFill>
                  <a:srgbClr val="FFFFFF"/>
                </a:solidFill>
                <a:latin typeface="+mn-lt"/>
                <a:cs typeface="Tahoma"/>
              </a:rPr>
              <a:t>D. Cesar Izquierdo</a:t>
            </a:r>
            <a:endParaRPr sz="2000" dirty="0">
              <a:latin typeface="+mn-lt"/>
              <a:cs typeface="Tahoma"/>
            </a:endParaRPr>
          </a:p>
          <a:p>
            <a:pPr marL="12700">
              <a:lnSpc>
                <a:spcPts val="2810"/>
              </a:lnSpc>
            </a:pPr>
            <a:endParaRPr sz="2000" dirty="0">
              <a:latin typeface="+mn-lt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75920" y="190500"/>
            <a:ext cx="5905500" cy="1168400"/>
            <a:chOff x="375920" y="190500"/>
            <a:chExt cx="5905500" cy="1168400"/>
          </a:xfrm>
        </p:grpSpPr>
        <p:sp>
          <p:nvSpPr>
            <p:cNvPr id="7" name="object 7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5679058" y="0"/>
                  </a:moveTo>
                  <a:lnTo>
                    <a:pt x="188391" y="0"/>
                  </a:lnTo>
                  <a:lnTo>
                    <a:pt x="138307" y="6728"/>
                  </a:lnTo>
                  <a:lnTo>
                    <a:pt x="93304" y="25715"/>
                  </a:lnTo>
                  <a:lnTo>
                    <a:pt x="55176" y="55165"/>
                  </a:lnTo>
                  <a:lnTo>
                    <a:pt x="25719" y="93283"/>
                  </a:lnTo>
                  <a:lnTo>
                    <a:pt x="6729" y="138274"/>
                  </a:lnTo>
                  <a:lnTo>
                    <a:pt x="0" y="188340"/>
                  </a:lnTo>
                  <a:lnTo>
                    <a:pt x="0" y="941959"/>
                  </a:lnTo>
                  <a:lnTo>
                    <a:pt x="6729" y="992025"/>
                  </a:lnTo>
                  <a:lnTo>
                    <a:pt x="25719" y="1037016"/>
                  </a:lnTo>
                  <a:lnTo>
                    <a:pt x="55176" y="1075134"/>
                  </a:lnTo>
                  <a:lnTo>
                    <a:pt x="93304" y="1104584"/>
                  </a:lnTo>
                  <a:lnTo>
                    <a:pt x="138307" y="1123571"/>
                  </a:lnTo>
                  <a:lnTo>
                    <a:pt x="188391" y="1130300"/>
                  </a:lnTo>
                  <a:lnTo>
                    <a:pt x="5679058" y="1130300"/>
                  </a:lnTo>
                  <a:lnTo>
                    <a:pt x="5729125" y="1123571"/>
                  </a:lnTo>
                  <a:lnTo>
                    <a:pt x="5774116" y="1104584"/>
                  </a:lnTo>
                  <a:lnTo>
                    <a:pt x="5812234" y="1075134"/>
                  </a:lnTo>
                  <a:lnTo>
                    <a:pt x="5841684" y="1037016"/>
                  </a:lnTo>
                  <a:lnTo>
                    <a:pt x="5860671" y="992025"/>
                  </a:lnTo>
                  <a:lnTo>
                    <a:pt x="5867400" y="941959"/>
                  </a:lnTo>
                  <a:lnTo>
                    <a:pt x="5867400" y="188340"/>
                  </a:lnTo>
                  <a:lnTo>
                    <a:pt x="5860671" y="138274"/>
                  </a:lnTo>
                  <a:lnTo>
                    <a:pt x="5841684" y="93283"/>
                  </a:lnTo>
                  <a:lnTo>
                    <a:pt x="5812234" y="55165"/>
                  </a:lnTo>
                  <a:lnTo>
                    <a:pt x="5774116" y="25715"/>
                  </a:lnTo>
                  <a:lnTo>
                    <a:pt x="5729125" y="6728"/>
                  </a:lnTo>
                  <a:lnTo>
                    <a:pt x="5679058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4970" y="209550"/>
              <a:ext cx="5867400" cy="1130300"/>
            </a:xfrm>
            <a:custGeom>
              <a:avLst/>
              <a:gdLst/>
              <a:ahLst/>
              <a:cxnLst/>
              <a:rect l="l" t="t" r="r" b="b"/>
              <a:pathLst>
                <a:path w="5867400" h="1130300">
                  <a:moveTo>
                    <a:pt x="0" y="188340"/>
                  </a:moveTo>
                  <a:lnTo>
                    <a:pt x="6729" y="138274"/>
                  </a:lnTo>
                  <a:lnTo>
                    <a:pt x="25719" y="93283"/>
                  </a:lnTo>
                  <a:lnTo>
                    <a:pt x="55176" y="55165"/>
                  </a:lnTo>
                  <a:lnTo>
                    <a:pt x="93304" y="25715"/>
                  </a:lnTo>
                  <a:lnTo>
                    <a:pt x="138307" y="6728"/>
                  </a:lnTo>
                  <a:lnTo>
                    <a:pt x="188391" y="0"/>
                  </a:lnTo>
                  <a:lnTo>
                    <a:pt x="5679058" y="0"/>
                  </a:lnTo>
                  <a:lnTo>
                    <a:pt x="5729125" y="6728"/>
                  </a:lnTo>
                  <a:lnTo>
                    <a:pt x="5774116" y="25715"/>
                  </a:lnTo>
                  <a:lnTo>
                    <a:pt x="5812234" y="55165"/>
                  </a:lnTo>
                  <a:lnTo>
                    <a:pt x="5841684" y="93283"/>
                  </a:lnTo>
                  <a:lnTo>
                    <a:pt x="5860671" y="138274"/>
                  </a:lnTo>
                  <a:lnTo>
                    <a:pt x="5867400" y="188340"/>
                  </a:lnTo>
                  <a:lnTo>
                    <a:pt x="5867400" y="941959"/>
                  </a:lnTo>
                  <a:lnTo>
                    <a:pt x="5860671" y="992025"/>
                  </a:lnTo>
                  <a:lnTo>
                    <a:pt x="5841684" y="1037016"/>
                  </a:lnTo>
                  <a:lnTo>
                    <a:pt x="5812234" y="1075134"/>
                  </a:lnTo>
                  <a:lnTo>
                    <a:pt x="5774116" y="1104584"/>
                  </a:lnTo>
                  <a:lnTo>
                    <a:pt x="5729125" y="1123571"/>
                  </a:lnTo>
                  <a:lnTo>
                    <a:pt x="5679058" y="1130300"/>
                  </a:lnTo>
                  <a:lnTo>
                    <a:pt x="188391" y="1130300"/>
                  </a:lnTo>
                  <a:lnTo>
                    <a:pt x="138307" y="1123571"/>
                  </a:lnTo>
                  <a:lnTo>
                    <a:pt x="93304" y="1104584"/>
                  </a:lnTo>
                  <a:lnTo>
                    <a:pt x="55176" y="1075134"/>
                  </a:lnTo>
                  <a:lnTo>
                    <a:pt x="25719" y="1037016"/>
                  </a:lnTo>
                  <a:lnTo>
                    <a:pt x="6729" y="992025"/>
                  </a:lnTo>
                  <a:lnTo>
                    <a:pt x="0" y="941959"/>
                  </a:lnTo>
                  <a:lnTo>
                    <a:pt x="0" y="1883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 idx="4294967295"/>
          </p:nvPr>
        </p:nvSpPr>
        <p:spPr>
          <a:xfrm>
            <a:off x="583882" y="260350"/>
            <a:ext cx="5489575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45" dirty="0">
                <a:latin typeface="+mj-lt"/>
                <a:cs typeface="Arial Narrow"/>
              </a:rPr>
              <a:t>COMITÉS</a:t>
            </a:r>
            <a:r>
              <a:rPr sz="6600" b="0" spc="335" dirty="0">
                <a:latin typeface="+mj-lt"/>
                <a:cs typeface="Arial Narrow"/>
              </a:rPr>
              <a:t> </a:t>
            </a:r>
            <a:r>
              <a:rPr sz="6600" b="0" spc="85" dirty="0">
                <a:latin typeface="+mj-lt"/>
                <a:cs typeface="Arial Narrow"/>
              </a:rPr>
              <a:t>(V)</a:t>
            </a:r>
            <a:endParaRPr sz="6600" b="0" dirty="0"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10271</TotalTime>
  <Words>6707</Words>
  <Application>Microsoft Office PowerPoint</Application>
  <PresentationFormat>A4 (210 x 297 mm)</PresentationFormat>
  <Paragraphs>1005</Paragraphs>
  <Slides>57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Tahoma</vt:lpstr>
      <vt:lpstr>Times New Roman</vt:lpstr>
      <vt:lpstr>Office Theme</vt:lpstr>
      <vt:lpstr>Memoria 2023-24</vt:lpstr>
      <vt:lpstr>ÍNDICE Junta Directiva</vt:lpstr>
      <vt:lpstr>JUNTA DIRECTIVA</vt:lpstr>
      <vt:lpstr>JUNTA DIRECTIVA</vt:lpstr>
      <vt:lpstr>COMITÉS (I)</vt:lpstr>
      <vt:lpstr>COMITÉS (II)</vt:lpstr>
      <vt:lpstr>COMITÉS (III)</vt:lpstr>
      <vt:lpstr>COMITÉS (IV)</vt:lpstr>
      <vt:lpstr>COMITÉS (V)</vt:lpstr>
      <vt:lpstr>COMITÉS (VI)</vt:lpstr>
      <vt:lpstr>COMITÉS (VII)</vt:lpstr>
      <vt:lpstr>ÓRGANOS DISCIPLINARIOS</vt:lpstr>
      <vt:lpstr>COMISIÓN DELEGADA</vt:lpstr>
      <vt:lpstr>ASAMBLEA GENERAL (I) ESTAMENTO DE CLUBES (I)</vt:lpstr>
      <vt:lpstr>ASAMBLEA GENERAL (II)</vt:lpstr>
      <vt:lpstr>ASAMBLEA GENERAL (III)</vt:lpstr>
      <vt:lpstr>ASAMBLEA GENERAL (IV)</vt:lpstr>
      <vt:lpstr>ASAMBLEA GENERAL (V)</vt:lpstr>
      <vt:lpstr>RESULTADOS 2024</vt:lpstr>
      <vt:lpstr>CAMPEONATO DE MADRID INDIVIDUAL ALEVIN SUB-12 2024 MAYO 2024 </vt:lpstr>
      <vt:lpstr>XXXI CAMPEONATO DE MADRID BENJAMIN MAGDALENA FERNANDEZ 2024 – OCTUBRE 2024</vt:lpstr>
      <vt:lpstr>CAMPEONATO DE MADRID INFANTIL MANUEL ALONSO 2024 MAYO 2024</vt:lpstr>
      <vt:lpstr>CAMPEONATO DE MADRID DE CADETES SUB-16 2024 FEBRERO 2024 </vt:lpstr>
      <vt:lpstr>CAMPEONATO DE MADRID JUNIOR SUB-18 2024 ABRIL 2024</vt:lpstr>
      <vt:lpstr>LXXVIII CAMPEONATO ABSOLUTO DE MADRID "TROFEO JOAQUÍN MOLPECERES" 2024 - DICIEMBRE 2024</vt:lpstr>
      <vt:lpstr>CAMPEONATO DE MADRID SENIOR (+30) 2024 OCTUBRE 2024</vt:lpstr>
      <vt:lpstr>CAMPEONATO DE MADRID VETERANOS (+35) 2024 OCTUBRE 2024</vt:lpstr>
      <vt:lpstr>CAMPEONATO DE MADRID DE VETERANOS (+40) 2024</vt:lpstr>
      <vt:lpstr>CAMPEONATO DE MADRID DE VETERANOS (+45) 2024</vt:lpstr>
      <vt:lpstr>CAMPEONATO DE MADRID VETERANOS-(+50) 2024</vt:lpstr>
      <vt:lpstr>CAMPEONATO DE MADRID VETERANOS (+55) 2024</vt:lpstr>
      <vt:lpstr>CAMPEONATO DE MADRID DE VETERANOS (+60) 2024</vt:lpstr>
      <vt:lpstr>CAMPEONATO DE MADRID DE VETERANOS (+65) 2024</vt:lpstr>
      <vt:lpstr>CAMPEONATO DE MADRID DE VETERANOS (+70) 2024</vt:lpstr>
      <vt:lpstr>CAMPEONATO DE MADRID DE VETERANOS (+75) 2024</vt:lpstr>
      <vt:lpstr>CAMPEONATO DE MADRID DE VETERANOS (+80) 2024</vt:lpstr>
      <vt:lpstr>CAMPEONATO DE MADRID POR EQUIPOS ALEVIN 2024 MARZO 2024</vt:lpstr>
      <vt:lpstr>IX CAMPEONATO DE MADRID POR EQUIPOS BENJAMIN 2024 SEPTIEMBRE 2024</vt:lpstr>
      <vt:lpstr>CAMPEONATO DE MADRID POR EQUIPOS INFANTILES 2024 ABRIL DE 2024</vt:lpstr>
      <vt:lpstr>CAMPEONATO DE MADRID POR EQUIPOS CADETES 2024 MARZO DE 2024</vt:lpstr>
      <vt:lpstr>CAMPEONATO DE MADRID POR EQUIPOS JUNIOR 2.024 MAYO 2024</vt:lpstr>
      <vt:lpstr>CAMPEONATO DE MADRID POR EQUIPOS ABSOLUTO 2.024 NOVIEMBRE DE 2024</vt:lpstr>
      <vt:lpstr>CAMPEONATO DE MADRID POR EQUIPOS VETERANOS+35 2024 JUNIO 2024</vt:lpstr>
      <vt:lpstr>CAMPEONATO DE MADRID POR EQUIPOS VETERANOS+45 2024 SEPTIEMBRE DE 2024</vt:lpstr>
      <vt:lpstr>CAMPEONATO DE MADRID POR EQUIPOS VETERANOS+55 2024 MAYO 2024</vt:lpstr>
      <vt:lpstr>LI LIGA JUVENIL DE MADRID DUNLOP 2023-2024 TEMPORADA 2023-2024 Con la presentación de la LI Liga Juvenil, en Octubre  de 2023, comenzó esta veterana competición.  Comienzo: 1 de Octubre de 2023 </vt:lpstr>
      <vt:lpstr>RESULTADOS LI LIGA JUVENIL DE MADRID DUNLOP 2023-2024</vt:lpstr>
      <vt:lpstr>XI LIGA DE PROMOCION 2024 Mayo 2024 Esta XI edición de la liga de Promoción ha estado compuesta por 14 grupos de 8 equipos, cada uno, TOTAL de 112 equipos: </vt:lpstr>
      <vt:lpstr>XI LIGA ABSOLUTA POR EQUIPOS DE MADRID 2024 JUNIO  2024 Esta X edición de la liga Absoluta ha estado compuesta por 8 grupos de seis equipos cada uno, y 1 grupo de cinco un total de 53 equipos: </vt:lpstr>
      <vt:lpstr>XLIII LIGA DE VETERANOS DE MADRID 2024  FEBRERO 2024 </vt:lpstr>
      <vt:lpstr>Clasificación de todos los equipos por puestos de 1ª división de X LIGA INTERSEMANAL VETERANOS+55 2024 fase 1</vt:lpstr>
      <vt:lpstr>I LIGA DOBLES DE VETERANOS 2024                                                          septiembre 2024</vt:lpstr>
      <vt:lpstr>I LIGA DOBLES DE VETERANOS 2024                                                          septiembre 2024</vt:lpstr>
      <vt:lpstr>XXXII LIGA INTERSEMANAL DE VETERANAS “CARMEN SANCHA” 2024 ENERO 2024</vt:lpstr>
      <vt:lpstr>XVI LIGA DOBLES DE VETERANAS MEMORIAL CHABELA 2024 SEPTIEMBRE 2024</vt:lpstr>
      <vt:lpstr>II LIGA LIGA YOUNG SENIOR (+30 +40)   2024 SEPTIEMBRE 2024 Esta II edición de la liga Young Senior  ha estado compuesta por 1 grupo  de 5 equipos </vt:lpstr>
      <vt:lpstr>II LIGA SENIOR SUPERSENIOR (+45 +65)   2024 SEPTIEMBRE 2024 Esta II edición de la liga Senior Supersenior ha estado compuesta por 1 grupo de 8 equipos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ftm</cp:lastModifiedBy>
  <cp:revision>28</cp:revision>
  <cp:lastPrinted>2025-02-19T15:19:42Z</cp:lastPrinted>
  <dcterms:created xsi:type="dcterms:W3CDTF">2025-02-04T12:37:52Z</dcterms:created>
  <dcterms:modified xsi:type="dcterms:W3CDTF">2025-06-06T09:45:15Z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2023-05-27T00:00:00Z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2023-05-27T00:00:00Z</vt:filetime>
  </property>
</Properties>
</file>